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312" r:id="rId2"/>
    <p:sldId id="316" r:id="rId3"/>
    <p:sldId id="315" r:id="rId4"/>
    <p:sldId id="317" r:id="rId5"/>
    <p:sldId id="319" r:id="rId6"/>
    <p:sldId id="318" r:id="rId7"/>
  </p:sldIdLst>
  <p:sldSz cx="9144000" cy="6858000" type="screen4x3"/>
  <p:notesSz cx="6669088" cy="9928225"/>
  <p:defaultTextStyle>
    <a:defPPr>
      <a:defRPr lang="cs-CZ"/>
    </a:defPPr>
    <a:lvl1pPr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A31"/>
    <a:srgbClr val="FFE781"/>
    <a:srgbClr val="F36523"/>
    <a:srgbClr val="CCDFD8"/>
    <a:srgbClr val="DEE7E1"/>
    <a:srgbClr val="E6EDEA"/>
    <a:srgbClr val="9AB7AD"/>
    <a:srgbClr val="F77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5356" autoAdjust="0"/>
  </p:normalViewPr>
  <p:slideViewPr>
    <p:cSldViewPr>
      <p:cViewPr varScale="1">
        <p:scale>
          <a:sx n="107" d="100"/>
          <a:sy n="107" d="100"/>
        </p:scale>
        <p:origin x="11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3774" y="-10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>
            <a:lvl1pPr algn="l" defTabSz="949325">
              <a:defRPr sz="1300">
                <a:latin typeface="Times New Roman" pitchFamily="18" charset="0"/>
              </a:defRPr>
            </a:lvl1pPr>
          </a:lstStyle>
          <a:p>
            <a:endParaRPr lang="cs-CZ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Times New Roman" pitchFamily="18" charset="0"/>
              </a:defRPr>
            </a:lvl1pPr>
          </a:lstStyle>
          <a:p>
            <a:endParaRPr lang="cs-CZ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b" anchorCtr="0" compatLnSpc="1">
            <a:prstTxWarp prst="textNoShape">
              <a:avLst/>
            </a:prstTxWarp>
          </a:bodyPr>
          <a:lstStyle>
            <a:lvl1pPr algn="l" defTabSz="949325">
              <a:defRPr sz="1300">
                <a:latin typeface="Times New Roman" pitchFamily="18" charset="0"/>
              </a:defRPr>
            </a:lvl1pPr>
          </a:lstStyle>
          <a:p>
            <a:endParaRPr lang="cs-CZ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Times New Roman" pitchFamily="18" charset="0"/>
              </a:defRPr>
            </a:lvl1pPr>
          </a:lstStyle>
          <a:p>
            <a:fld id="{CE5FBDE2-885C-4726-B443-C9322E5756F0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2843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>
            <a:lvl1pPr algn="l" defTabSz="949325">
              <a:defRPr sz="1300"/>
            </a:lvl1pPr>
          </a:lstStyle>
          <a:p>
            <a:endParaRPr lang="cs-CZ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>
            <a:lvl1pPr defTabSz="949325">
              <a:defRPr sz="1300"/>
            </a:lvl1pPr>
          </a:lstStyle>
          <a:p>
            <a:endParaRPr lang="cs-CZ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6463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b" anchorCtr="0" compatLnSpc="1">
            <a:prstTxWarp prst="textNoShape">
              <a:avLst/>
            </a:prstTxWarp>
          </a:bodyPr>
          <a:lstStyle>
            <a:lvl1pPr algn="l" defTabSz="949325">
              <a:defRPr sz="1300"/>
            </a:lvl1pPr>
          </a:lstStyle>
          <a:p>
            <a:endParaRPr lang="cs-CZ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2925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b" anchorCtr="0" compatLnSpc="1">
            <a:prstTxWarp prst="textNoShape">
              <a:avLst/>
            </a:prstTxWarp>
          </a:bodyPr>
          <a:lstStyle>
            <a:lvl1pPr defTabSz="949325">
              <a:defRPr sz="1300"/>
            </a:lvl1pPr>
          </a:lstStyle>
          <a:p>
            <a:fld id="{BB36FAEE-06C7-45A5-856D-D49D10ECC736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0069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686567-1CC9-442D-8E41-DA223280D722}" type="slidenum">
              <a:rPr lang="cs-CZ"/>
              <a:pPr/>
              <a:t>1</a:t>
            </a:fld>
            <a:endParaRPr lang="cs-CZ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6463"/>
            <a:ext cx="5335588" cy="4467225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1176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>
                <a:solidFill>
                  <a:srgbClr val="C00000"/>
                </a:solidFill>
              </a:rPr>
              <a:t>Pro fin</a:t>
            </a:r>
            <a:r>
              <a:rPr lang="cs-CZ" dirty="0" smtClean="0">
                <a:solidFill>
                  <a:srgbClr val="FF0000"/>
                </a:solidFill>
              </a:rPr>
              <a:t>ální </a:t>
            </a:r>
            <a:r>
              <a:rPr lang="cs-CZ" dirty="0" smtClean="0">
                <a:solidFill>
                  <a:srgbClr val="C00000"/>
                </a:solidFill>
              </a:rPr>
              <a:t>prezentaci lze použít alternativně šablonu snímku bez loga nebo šablonu snímku s logem</a:t>
            </a:r>
            <a:r>
              <a:rPr lang="cs-CZ" dirty="0" smtClean="0">
                <a:solidFill>
                  <a:srgbClr val="FF0000"/>
                </a:solidFill>
              </a:rPr>
              <a:t>.</a:t>
            </a:r>
            <a:endParaRPr lang="cs-CZ" dirty="0" smtClean="0"/>
          </a:p>
          <a:p>
            <a:endParaRPr lang="cs-CZ" dirty="0" smtClean="0">
              <a:solidFill>
                <a:srgbClr val="FF0000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6FAEE-06C7-45A5-856D-D49D10ECC736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088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pt_hlavni stran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23528" y="2132856"/>
            <a:ext cx="6002829" cy="444216"/>
          </a:xfrm>
        </p:spPr>
        <p:txBody>
          <a:bodyPr anchor="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76000"/>
            <a:ext cx="7920000" cy="432000"/>
          </a:xfrm>
        </p:spPr>
        <p:txBody>
          <a:bodyPr/>
          <a:lstStyle>
            <a:lvl1pPr algn="l">
              <a:defRPr>
                <a:latin typeface="+mj-lt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0000" y="2088000"/>
            <a:ext cx="7920000" cy="3960440"/>
          </a:xfrm>
        </p:spPr>
        <p:txBody>
          <a:bodyPr/>
          <a:lstStyle>
            <a:lvl1pPr algn="l">
              <a:defRPr sz="1600">
                <a:latin typeface="+mj-lt"/>
              </a:defRPr>
            </a:lvl1pPr>
            <a:lvl2pPr algn="l">
              <a:defRPr sz="1400">
                <a:latin typeface="+mj-lt"/>
              </a:defRPr>
            </a:lvl2pPr>
            <a:lvl3pPr algn="l">
              <a:defRPr sz="1400">
                <a:latin typeface="+mj-lt"/>
              </a:defRPr>
            </a:lvl3pPr>
            <a:lvl4pPr algn="l">
              <a:defRPr sz="1200">
                <a:latin typeface="+mj-lt"/>
              </a:defRPr>
            </a:lvl4pPr>
            <a:lvl5pPr algn="l">
              <a:defRPr sz="1100">
                <a:latin typeface="+mj-lt"/>
              </a:defRPr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76000"/>
            <a:ext cx="7920000" cy="432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6000" tIns="82800" rIns="126000" bIns="8280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cs-CZ" b="1" dirty="0">
                <a:solidFill>
                  <a:srgbClr val="21511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20000" y="2204864"/>
            <a:ext cx="3978275" cy="3816424"/>
          </a:xfrm>
        </p:spPr>
        <p:txBody>
          <a:bodyPr/>
          <a:lstStyle>
            <a:lvl1pPr>
              <a:defRPr sz="16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100">
                <a:latin typeface="+mj-lt"/>
              </a:defRPr>
            </a:lvl4pPr>
            <a:lvl5pPr>
              <a:defRPr sz="11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52000" y="2204864"/>
            <a:ext cx="3978275" cy="3816424"/>
          </a:xfrm>
        </p:spPr>
        <p:txBody>
          <a:bodyPr/>
          <a:lstStyle>
            <a:lvl1pPr>
              <a:defRPr sz="1600" b="0">
                <a:latin typeface="+mj-lt"/>
              </a:defRPr>
            </a:lvl1pPr>
            <a:lvl2pPr>
              <a:defRPr lang="cs-CZ" sz="1400" dirty="0" smtClean="0">
                <a:solidFill>
                  <a:srgbClr val="215112"/>
                </a:solidFill>
                <a:latin typeface="+mj-lt"/>
              </a:defRPr>
            </a:lvl2pPr>
            <a:lvl3pPr>
              <a:defRPr lang="cs-CZ" sz="1200" dirty="0" smtClean="0">
                <a:solidFill>
                  <a:schemeClr val="tx1"/>
                </a:solidFill>
                <a:latin typeface="+mj-lt"/>
              </a:defRPr>
            </a:lvl3pPr>
            <a:lvl4pPr>
              <a:defRPr lang="cs-CZ" sz="1100" dirty="0" smtClean="0">
                <a:solidFill>
                  <a:schemeClr val="tx1"/>
                </a:solidFill>
                <a:latin typeface="+mj-lt"/>
              </a:defRPr>
            </a:lvl4pPr>
            <a:lvl5pPr>
              <a:defRPr lang="cs-CZ" sz="1100" dirty="0">
                <a:solidFill>
                  <a:schemeClr val="tx1"/>
                </a:solidFill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marL="742950" lvl="1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36523"/>
              </a:buClr>
              <a:buSzPct val="70000"/>
              <a:buFont typeface="Wingdings" pitchFamily="2" charset="2"/>
              <a:buChar char="n"/>
            </a:pPr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marL="2057400" lvl="4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85000"/>
              <a:buFont typeface="Wingdings" pitchFamily="2" charset="2"/>
            </a:pPr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76000"/>
            <a:ext cx="7920000" cy="432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6000" tIns="82800" rIns="126000" bIns="8280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cs-CZ" b="1">
                <a:solidFill>
                  <a:srgbClr val="21511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55576" y="2213174"/>
            <a:ext cx="3741812" cy="639762"/>
          </a:xfrm>
        </p:spPr>
        <p:txBody>
          <a:bodyPr anchor="b"/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755576" y="2852935"/>
            <a:ext cx="3741812" cy="3168353"/>
          </a:xfrm>
        </p:spPr>
        <p:txBody>
          <a:bodyPr/>
          <a:lstStyle>
            <a:lvl1pPr>
              <a:defRPr sz="16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100">
                <a:latin typeface="+mj-lt"/>
              </a:defRPr>
            </a:lvl4pPr>
            <a:lvl5pPr>
              <a:defRPr sz="11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2213174"/>
            <a:ext cx="3959423" cy="639762"/>
          </a:xfrm>
        </p:spPr>
        <p:txBody>
          <a:bodyPr anchor="b"/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852935"/>
            <a:ext cx="3959423" cy="3168353"/>
          </a:xfrm>
        </p:spPr>
        <p:txBody>
          <a:bodyPr/>
          <a:lstStyle>
            <a:lvl1pPr>
              <a:defRPr sz="16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100">
                <a:latin typeface="+mj-lt"/>
              </a:defRPr>
            </a:lvl4pPr>
            <a:lvl5pPr>
              <a:defRPr sz="11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76000"/>
            <a:ext cx="7920000" cy="432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6000" tIns="82800" rIns="126000" bIns="8280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cs-CZ" b="1">
                <a:solidFill>
                  <a:srgbClr val="21511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524000"/>
            <a:ext cx="81089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785813" y="931863"/>
            <a:ext cx="351155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6000" tIns="82800" rIns="126000" bIns="8280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cs-CZ" dirty="0" smtClean="0"/>
          </a:p>
        </p:txBody>
      </p:sp>
      <p:pic>
        <p:nvPicPr>
          <p:cNvPr id="14" name="Obrázek 13" descr="ppt_hlavni strana2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90000"/>
        <a:buFont typeface="Wingdings" pitchFamily="2" charset="2"/>
        <a:defRPr sz="2400">
          <a:solidFill>
            <a:srgbClr val="F3652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36523"/>
        </a:buClr>
        <a:buSzPct val="70000"/>
        <a:buFont typeface="Wingdings" pitchFamily="2" charset="2"/>
        <a:buChar char="n"/>
        <a:defRPr sz="2000">
          <a:solidFill>
            <a:srgbClr val="21511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Font typeface="Wingdings" pitchFamily="2" charset="2"/>
        <a:buChar char="§"/>
        <a:defRPr sz="20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defRPr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5.jpg"/><Relationship Id="rId12" Type="http://schemas.openxmlformats.org/officeDocument/2006/relationships/image" Target="../media/image1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jpg"/><Relationship Id="rId5" Type="http://schemas.openxmlformats.org/officeDocument/2006/relationships/image" Target="../media/image6.png"/><Relationship Id="rId10" Type="http://schemas.openxmlformats.org/officeDocument/2006/relationships/image" Target="../media/image12.gif"/><Relationship Id="rId4" Type="http://schemas.openxmlformats.org/officeDocument/2006/relationships/image" Target="../media/image4.pn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3041650" y="3360738"/>
            <a:ext cx="4044950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/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-17360" y="1894556"/>
            <a:ext cx="7969715" cy="1244435"/>
          </a:xfrm>
        </p:spPr>
        <p:txBody>
          <a:bodyPr/>
          <a:lstStyle/>
          <a:p>
            <a:r>
              <a:rPr lang="cs-CZ" sz="2700" dirty="0" smtClean="0"/>
              <a:t>Vývoj spolupráce při zlepšování </a:t>
            </a:r>
            <a:br>
              <a:rPr lang="cs-CZ" sz="2700" dirty="0" smtClean="0"/>
            </a:br>
            <a:r>
              <a:rPr lang="cs-CZ" sz="2700" dirty="0" smtClean="0"/>
              <a:t>provádění propagační politiky ČR a EU</a:t>
            </a:r>
            <a:r>
              <a:rPr lang="cs-CZ" sz="3600" dirty="0" smtClean="0"/>
              <a:t/>
            </a:r>
            <a:br>
              <a:rPr lang="cs-CZ" sz="3600" dirty="0" smtClean="0"/>
            </a:br>
            <a:endParaRPr lang="cs-CZ" sz="14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6228184" y="6165304"/>
            <a:ext cx="2678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 smtClean="0">
                <a:solidFill>
                  <a:srgbClr val="215112"/>
                </a:solidFill>
                <a:latin typeface="+mj-lt"/>
                <a:ea typeface="+mj-ea"/>
                <a:cs typeface="+mj-cs"/>
              </a:rPr>
              <a:t>18.4.2018    </a:t>
            </a:r>
            <a:r>
              <a:rPr lang="cs-CZ" sz="1400" b="1" dirty="0" err="1" smtClean="0">
                <a:solidFill>
                  <a:srgbClr val="215112"/>
                </a:solidFill>
                <a:latin typeface="+mj-lt"/>
                <a:ea typeface="+mj-ea"/>
                <a:cs typeface="+mj-cs"/>
              </a:rPr>
              <a:t>MZe</a:t>
            </a:r>
            <a:r>
              <a:rPr lang="cs-CZ" sz="1400" b="1" dirty="0">
                <a:solidFill>
                  <a:srgbClr val="215112"/>
                </a:solidFill>
                <a:latin typeface="+mj-lt"/>
                <a:ea typeface="+mj-ea"/>
                <a:cs typeface="+mj-cs"/>
              </a:rPr>
              <a:t>, Praha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3823047" y="3039317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215112"/>
                </a:solidFill>
                <a:latin typeface="+mj-lt"/>
                <a:ea typeface="+mj-ea"/>
                <a:cs typeface="+mj-cs"/>
              </a:rPr>
              <a:t>Ing. Robert </a:t>
            </a:r>
            <a:r>
              <a:rPr lang="cs-CZ" dirty="0" smtClean="0">
                <a:solidFill>
                  <a:srgbClr val="215112"/>
                </a:solidFill>
                <a:latin typeface="+mj-lt"/>
                <a:ea typeface="+mj-ea"/>
                <a:cs typeface="+mj-cs"/>
              </a:rPr>
              <a:t>Zavadil</a:t>
            </a:r>
          </a:p>
          <a:p>
            <a:r>
              <a:rPr lang="cs-CZ" dirty="0" smtClean="0">
                <a:solidFill>
                  <a:srgbClr val="215112"/>
                </a:solidFill>
                <a:latin typeface="+mj-lt"/>
                <a:ea typeface="+mj-ea"/>
                <a:cs typeface="+mj-cs"/>
              </a:rPr>
              <a:t>Odbor společné organizace trhů</a:t>
            </a:r>
            <a:endParaRPr lang="cs-CZ" dirty="0">
              <a:solidFill>
                <a:srgbClr val="21511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2088000"/>
            <a:ext cx="8928992" cy="3960440"/>
          </a:xfrm>
        </p:spPr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Workshop </a:t>
            </a:r>
          </a:p>
          <a:p>
            <a:r>
              <a:rPr lang="cs-CZ" dirty="0" smtClean="0"/>
              <a:t>Kdy: květen 2012</a:t>
            </a:r>
          </a:p>
          <a:p>
            <a:r>
              <a:rPr lang="cs-CZ" dirty="0" smtClean="0"/>
              <a:t>Kde: Ministerstvo zemědělství ČR, Praha</a:t>
            </a:r>
          </a:p>
          <a:p>
            <a:r>
              <a:rPr lang="cs-CZ" dirty="0"/>
              <a:t>Téma: Propagační opatření - úloha </a:t>
            </a:r>
            <a:r>
              <a:rPr lang="cs-CZ" dirty="0" err="1"/>
              <a:t>MZe</a:t>
            </a:r>
            <a:r>
              <a:rPr lang="cs-CZ" dirty="0"/>
              <a:t>, SZIF, EK</a:t>
            </a:r>
          </a:p>
          <a:p>
            <a:pPr marL="0" indent="0"/>
            <a:r>
              <a:rPr lang="cs-CZ" dirty="0" smtClean="0"/>
              <a:t>                               </a:t>
            </a:r>
          </a:p>
          <a:p>
            <a:pPr marL="0" indent="0"/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 </a:t>
            </a:r>
          </a:p>
          <a:p>
            <a:r>
              <a:rPr lang="cs-CZ" dirty="0" smtClean="0"/>
              <a:t>Kdy: září 2014</a:t>
            </a:r>
          </a:p>
          <a:p>
            <a:r>
              <a:rPr lang="cs-CZ" dirty="0" smtClean="0"/>
              <a:t>Kde: </a:t>
            </a:r>
            <a:r>
              <a:rPr lang="cs-CZ" dirty="0"/>
              <a:t>Ministerstvo zemědělství ČR, </a:t>
            </a:r>
            <a:r>
              <a:rPr lang="cs-CZ" dirty="0" smtClean="0"/>
              <a:t>Praha</a:t>
            </a:r>
          </a:p>
          <a:p>
            <a:r>
              <a:rPr lang="cs-CZ" dirty="0"/>
              <a:t>Téma: Propagační opatření – praktické zkušenosti s realizací </a:t>
            </a:r>
            <a:r>
              <a:rPr lang="cs-CZ" dirty="0" smtClean="0"/>
              <a:t>programu v ČR</a:t>
            </a:r>
            <a:endParaRPr lang="cs-CZ" dirty="0"/>
          </a:p>
          <a:p>
            <a:endParaRPr lang="cs-CZ" dirty="0"/>
          </a:p>
          <a:p>
            <a:r>
              <a:rPr lang="cs-CZ" dirty="0" smtClean="0"/>
              <a:t>Účastníci:  </a:t>
            </a:r>
            <a:r>
              <a:rPr lang="cs-CZ" dirty="0"/>
              <a:t> </a:t>
            </a:r>
            <a:endParaRPr lang="cs-CZ" dirty="0" smtClean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01" y="5213599"/>
            <a:ext cx="1562100" cy="676275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815" y="5378008"/>
            <a:ext cx="1411345" cy="628752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768" y="4949335"/>
            <a:ext cx="1114425" cy="742950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5263768" y="5709886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F36523"/>
                </a:solidFill>
              </a:rPr>
              <a:t>Potencionální žadatelé</a:t>
            </a:r>
          </a:p>
        </p:txBody>
      </p:sp>
    </p:spTree>
    <p:extLst>
      <p:ext uri="{BB962C8B-B14F-4D97-AF65-F5344CB8AC3E}">
        <p14:creationId xmlns:p14="http://schemas.microsoft.com/office/powerpoint/2010/main" val="1869400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2088000"/>
            <a:ext cx="8928992" cy="3960440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dirty="0"/>
              <a:t>Kdy: </a:t>
            </a:r>
            <a:r>
              <a:rPr lang="cs-CZ" dirty="0" smtClean="0"/>
              <a:t>listopad 2015 </a:t>
            </a:r>
            <a:endParaRPr lang="cs-CZ" dirty="0"/>
          </a:p>
          <a:p>
            <a:r>
              <a:rPr lang="cs-CZ" dirty="0"/>
              <a:t>Kde: Ministerstvo zemědělství ČR, </a:t>
            </a:r>
            <a:r>
              <a:rPr lang="cs-CZ" dirty="0" smtClean="0"/>
              <a:t>Praha</a:t>
            </a:r>
          </a:p>
          <a:p>
            <a:r>
              <a:rPr lang="cs-CZ" dirty="0"/>
              <a:t>Téma: Propagační opatření - </a:t>
            </a:r>
            <a:r>
              <a:rPr lang="cs-CZ" dirty="0" smtClean="0"/>
              <a:t>reforma</a:t>
            </a:r>
            <a:endParaRPr lang="cs-CZ" dirty="0"/>
          </a:p>
          <a:p>
            <a:r>
              <a:rPr lang="cs-CZ" dirty="0"/>
              <a:t>Účastníci:</a:t>
            </a:r>
          </a:p>
          <a:p>
            <a:endParaRPr lang="cs-CZ" dirty="0"/>
          </a:p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dirty="0"/>
              <a:t>Kdy: </a:t>
            </a:r>
            <a:r>
              <a:rPr lang="cs-CZ" dirty="0" smtClean="0"/>
              <a:t>leden 2017</a:t>
            </a:r>
            <a:endParaRPr lang="cs-CZ" dirty="0"/>
          </a:p>
          <a:p>
            <a:r>
              <a:rPr lang="cs-CZ" dirty="0"/>
              <a:t>Kde: Ministerstvo zemědělství ČR, </a:t>
            </a:r>
            <a:r>
              <a:rPr lang="cs-CZ" dirty="0" smtClean="0"/>
              <a:t>Praha</a:t>
            </a:r>
          </a:p>
          <a:p>
            <a:r>
              <a:rPr lang="cs-CZ" dirty="0"/>
              <a:t>Téma: Propagační opatření </a:t>
            </a:r>
            <a:r>
              <a:rPr lang="cs-CZ" dirty="0" smtClean="0"/>
              <a:t>- nová </a:t>
            </a:r>
            <a:r>
              <a:rPr lang="cs-CZ" dirty="0"/>
              <a:t>propagační </a:t>
            </a:r>
            <a:r>
              <a:rPr lang="cs-CZ" dirty="0" smtClean="0"/>
              <a:t>politika</a:t>
            </a:r>
            <a:endParaRPr lang="cs-CZ" dirty="0"/>
          </a:p>
          <a:p>
            <a:pPr marL="0" indent="0"/>
            <a:r>
              <a:rPr lang="cs-CZ" dirty="0"/>
              <a:t>Účastníci:</a:t>
            </a:r>
          </a:p>
          <a:p>
            <a:pPr marL="0" indent="0"/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141" y="3297677"/>
            <a:ext cx="1562100" cy="676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27" y="3370865"/>
            <a:ext cx="1501825" cy="66906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07" y="3283901"/>
            <a:ext cx="1218439" cy="842990"/>
          </a:xfrm>
          <a:prstGeom prst="rect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901" y="3214664"/>
            <a:ext cx="1114425" cy="742950"/>
          </a:xfrm>
          <a:prstGeom prst="rect">
            <a:avLst/>
          </a:prstGeom>
        </p:spPr>
      </p:pic>
      <p:sp>
        <p:nvSpPr>
          <p:cNvPr id="27" name="TextovéPole 26"/>
          <p:cNvSpPr txBox="1"/>
          <p:nvPr/>
        </p:nvSpPr>
        <p:spPr>
          <a:xfrm>
            <a:off x="7518232" y="3957614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F36523"/>
                </a:solidFill>
              </a:rPr>
              <a:t>Potencionální žadatelé</a:t>
            </a:r>
          </a:p>
        </p:txBody>
      </p:sp>
      <p:pic>
        <p:nvPicPr>
          <p:cNvPr id="28" name="Obrázek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51" y="5238719"/>
            <a:ext cx="1562100" cy="676275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091" y="5328785"/>
            <a:ext cx="1501825" cy="669061"/>
          </a:xfrm>
          <a:prstGeom prst="rect">
            <a:avLst/>
          </a:prstGeom>
        </p:spPr>
      </p:pic>
      <p:pic>
        <p:nvPicPr>
          <p:cNvPr id="30" name="Obrázek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426" y="5072004"/>
            <a:ext cx="1218439" cy="842990"/>
          </a:xfrm>
          <a:prstGeom prst="rect">
            <a:avLst/>
          </a:prstGeom>
        </p:spPr>
      </p:pic>
      <p:pic>
        <p:nvPicPr>
          <p:cNvPr id="31" name="Obrázek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32" y="4999857"/>
            <a:ext cx="1114425" cy="742950"/>
          </a:xfrm>
          <a:prstGeom prst="rect">
            <a:avLst/>
          </a:prstGeom>
        </p:spPr>
      </p:pic>
      <p:sp>
        <p:nvSpPr>
          <p:cNvPr id="32" name="TextovéPole 31"/>
          <p:cNvSpPr txBox="1"/>
          <p:nvPr/>
        </p:nvSpPr>
        <p:spPr>
          <a:xfrm>
            <a:off x="7546573" y="5726347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F36523"/>
                </a:solidFill>
              </a:rPr>
              <a:t>Potencionální žadatelé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586" y="4644711"/>
            <a:ext cx="651960" cy="1188016"/>
          </a:xfrm>
          <a:prstGeom prst="rect">
            <a:avLst/>
          </a:prstGeom>
        </p:spPr>
      </p:pic>
      <p:sp>
        <p:nvSpPr>
          <p:cNvPr id="33" name="TextovéPole 32"/>
          <p:cNvSpPr txBox="1"/>
          <p:nvPr/>
        </p:nvSpPr>
        <p:spPr>
          <a:xfrm>
            <a:off x="6204634" y="5787902"/>
            <a:ext cx="1114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rgbClr val="F36523"/>
                </a:solidFill>
              </a:rPr>
              <a:t>CHAFEA</a:t>
            </a:r>
            <a:endParaRPr lang="cs-CZ" sz="800" dirty="0">
              <a:solidFill>
                <a:srgbClr val="F365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542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rázek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855648"/>
            <a:ext cx="1825488" cy="1004018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2088000"/>
            <a:ext cx="8928992" cy="3960440"/>
          </a:xfrm>
        </p:spPr>
        <p:txBody>
          <a:bodyPr/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Workshop</a:t>
            </a:r>
          </a:p>
          <a:p>
            <a:r>
              <a:rPr lang="cs-CZ" dirty="0" smtClean="0"/>
              <a:t>Kdy: duben 2018</a:t>
            </a:r>
          </a:p>
          <a:p>
            <a:r>
              <a:rPr lang="cs-CZ" dirty="0" smtClean="0"/>
              <a:t>Kde: </a:t>
            </a:r>
            <a:r>
              <a:rPr lang="cs-CZ" dirty="0"/>
              <a:t>Ministerstvo zemědělství ČR, </a:t>
            </a:r>
            <a:r>
              <a:rPr lang="cs-CZ" dirty="0" smtClean="0"/>
              <a:t>Praha</a:t>
            </a:r>
          </a:p>
          <a:p>
            <a:r>
              <a:rPr lang="cs-CZ" dirty="0"/>
              <a:t>Téma: </a:t>
            </a:r>
            <a:r>
              <a:rPr lang="cs-CZ" dirty="0" smtClean="0"/>
              <a:t>Propagační opatření - vzájemná </a:t>
            </a:r>
            <a:r>
              <a:rPr lang="cs-CZ" dirty="0"/>
              <a:t>spolupráce na mezinárodní </a:t>
            </a:r>
            <a:r>
              <a:rPr lang="cs-CZ" dirty="0" smtClean="0"/>
              <a:t>úrovni</a:t>
            </a:r>
          </a:p>
          <a:p>
            <a:pPr marL="0" indent="0"/>
            <a:r>
              <a:rPr lang="cs-CZ" dirty="0" smtClean="0"/>
              <a:t>Účastníci</a:t>
            </a:r>
            <a:r>
              <a:rPr lang="cs-CZ" dirty="0"/>
              <a:t>:</a:t>
            </a:r>
          </a:p>
          <a:p>
            <a:pPr marL="0" indent="0"/>
            <a:endParaRPr lang="cs-CZ" dirty="0" smtClean="0"/>
          </a:p>
          <a:p>
            <a:pPr marL="0" indent="0"/>
            <a:endParaRPr lang="cs-CZ" dirty="0"/>
          </a:p>
          <a:p>
            <a:pPr marL="0" indent="0"/>
            <a:endParaRPr lang="cs-CZ" dirty="0" smtClean="0"/>
          </a:p>
          <a:p>
            <a:endParaRPr lang="cs-CZ" dirty="0"/>
          </a:p>
          <a:p>
            <a:endParaRPr lang="cs-CZ" u="sng" dirty="0"/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29793"/>
            <a:ext cx="1562100" cy="676275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733689"/>
            <a:ext cx="1501825" cy="669061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292" y="3561666"/>
            <a:ext cx="1218439" cy="84299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190" y="3533112"/>
            <a:ext cx="2760277" cy="869638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478" y="3559760"/>
            <a:ext cx="1114425" cy="742950"/>
          </a:xfrm>
          <a:prstGeom prst="rect">
            <a:avLst/>
          </a:prstGeom>
        </p:spPr>
      </p:pic>
      <p:sp>
        <p:nvSpPr>
          <p:cNvPr id="21" name="TextovéPole 20"/>
          <p:cNvSpPr txBox="1"/>
          <p:nvPr/>
        </p:nvSpPr>
        <p:spPr>
          <a:xfrm>
            <a:off x="5578127" y="4289624"/>
            <a:ext cx="1114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F36523"/>
                </a:solidFill>
              </a:rPr>
              <a:t>Potencionální žadatelé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7154433" y="4333009"/>
            <a:ext cx="1179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rgbClr val="F36523"/>
                </a:solidFill>
              </a:rPr>
              <a:t>Zástupci členských států EU</a:t>
            </a:r>
            <a:endParaRPr lang="cs-CZ" sz="800" dirty="0">
              <a:solidFill>
                <a:srgbClr val="F36523"/>
              </a:solidFill>
            </a:endParaRPr>
          </a:p>
        </p:txBody>
      </p:sp>
      <p:pic>
        <p:nvPicPr>
          <p:cNvPr id="26" name="Obrázek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38" y="4737823"/>
            <a:ext cx="1105082" cy="1211457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275" y="4857553"/>
            <a:ext cx="1523975" cy="990308"/>
          </a:xfrm>
          <a:prstGeom prst="rect">
            <a:avLst/>
          </a:prstGeom>
        </p:spPr>
      </p:pic>
      <p:pic>
        <p:nvPicPr>
          <p:cNvPr id="31" name="Obrázek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590" y="4982664"/>
            <a:ext cx="1063347" cy="740085"/>
          </a:xfrm>
          <a:prstGeom prst="rect">
            <a:avLst/>
          </a:prstGeom>
        </p:spPr>
      </p:pic>
      <p:sp>
        <p:nvSpPr>
          <p:cNvPr id="32" name="TextovéPole 31"/>
          <p:cNvSpPr txBox="1"/>
          <p:nvPr/>
        </p:nvSpPr>
        <p:spPr>
          <a:xfrm>
            <a:off x="154327" y="5710697"/>
            <a:ext cx="1390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F36523"/>
                </a:solidFill>
              </a:rPr>
              <a:t>Bulharsko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1621085" y="5711315"/>
            <a:ext cx="1390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rgbClr val="F36523"/>
                </a:solidFill>
              </a:rPr>
              <a:t>Rakousko</a:t>
            </a:r>
            <a:endParaRPr lang="cs-CZ" sz="800" dirty="0">
              <a:solidFill>
                <a:srgbClr val="F36523"/>
              </a:solidFill>
            </a:endParaRPr>
          </a:p>
        </p:txBody>
      </p:sp>
      <p:sp>
        <p:nvSpPr>
          <p:cNvPr id="34" name="TextovéPole 33"/>
          <p:cNvSpPr txBox="1"/>
          <p:nvPr/>
        </p:nvSpPr>
        <p:spPr>
          <a:xfrm>
            <a:off x="3055723" y="5711315"/>
            <a:ext cx="1390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rgbClr val="F36523"/>
                </a:solidFill>
              </a:rPr>
              <a:t>Estonsko</a:t>
            </a:r>
            <a:endParaRPr lang="cs-CZ" sz="800" dirty="0">
              <a:solidFill>
                <a:srgbClr val="F36523"/>
              </a:solidFill>
            </a:endParaRPr>
          </a:p>
        </p:txBody>
      </p:sp>
      <p:sp>
        <p:nvSpPr>
          <p:cNvPr id="35" name="TextovéPole 34"/>
          <p:cNvSpPr txBox="1"/>
          <p:nvPr/>
        </p:nvSpPr>
        <p:spPr>
          <a:xfrm>
            <a:off x="4367171" y="5705709"/>
            <a:ext cx="1390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rgbClr val="F36523"/>
                </a:solidFill>
              </a:rPr>
              <a:t>Litva</a:t>
            </a:r>
            <a:endParaRPr lang="cs-CZ" sz="800" dirty="0">
              <a:solidFill>
                <a:srgbClr val="F36523"/>
              </a:solidFill>
            </a:endParaRPr>
          </a:p>
        </p:txBody>
      </p:sp>
      <p:pic>
        <p:nvPicPr>
          <p:cNvPr id="36" name="Obrázek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492" y="4878822"/>
            <a:ext cx="1836731" cy="1010202"/>
          </a:xfrm>
          <a:prstGeom prst="rect">
            <a:avLst/>
          </a:prstGeom>
        </p:spPr>
      </p:pic>
      <p:sp>
        <p:nvSpPr>
          <p:cNvPr id="37" name="TextovéPole 36"/>
          <p:cNvSpPr txBox="1"/>
          <p:nvPr/>
        </p:nvSpPr>
        <p:spPr>
          <a:xfrm>
            <a:off x="5849106" y="5751943"/>
            <a:ext cx="1390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rgbClr val="F36523"/>
                </a:solidFill>
              </a:rPr>
              <a:t>Polsko</a:t>
            </a:r>
            <a:endParaRPr lang="cs-CZ" sz="800" dirty="0">
              <a:solidFill>
                <a:srgbClr val="F36523"/>
              </a:solidFill>
            </a:endParaRPr>
          </a:p>
        </p:txBody>
      </p:sp>
      <p:pic>
        <p:nvPicPr>
          <p:cNvPr id="38" name="Obrázek 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077" y="4966765"/>
            <a:ext cx="1373634" cy="851653"/>
          </a:xfrm>
          <a:prstGeom prst="rect">
            <a:avLst/>
          </a:prstGeom>
        </p:spPr>
      </p:pic>
      <p:sp>
        <p:nvSpPr>
          <p:cNvPr id="39" name="TextovéPole 38"/>
          <p:cNvSpPr txBox="1"/>
          <p:nvPr/>
        </p:nvSpPr>
        <p:spPr>
          <a:xfrm>
            <a:off x="7508273" y="5781302"/>
            <a:ext cx="1390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rgbClr val="F36523"/>
                </a:solidFill>
              </a:rPr>
              <a:t>Maďarsko</a:t>
            </a:r>
            <a:endParaRPr lang="cs-CZ" sz="800" dirty="0">
              <a:solidFill>
                <a:srgbClr val="F365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815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2088000"/>
            <a:ext cx="8856984" cy="3960440"/>
          </a:xfrm>
        </p:spPr>
        <p:txBody>
          <a:bodyPr/>
          <a:lstStyle/>
          <a:p>
            <a:pPr marL="0" indent="0"/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Workshop</a:t>
            </a:r>
          </a:p>
          <a:p>
            <a:r>
              <a:rPr lang="cs-CZ" dirty="0"/>
              <a:t>Kdy:</a:t>
            </a:r>
          </a:p>
          <a:p>
            <a:r>
              <a:rPr lang="cs-CZ" dirty="0"/>
              <a:t>Kde:</a:t>
            </a:r>
          </a:p>
          <a:p>
            <a:r>
              <a:rPr lang="cs-CZ" dirty="0"/>
              <a:t>Téma: </a:t>
            </a:r>
          </a:p>
          <a:p>
            <a:r>
              <a:rPr lang="cs-CZ" dirty="0"/>
              <a:t>Účastníci: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110293"/>
            <a:ext cx="4104456" cy="37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4351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944592"/>
            <a:ext cx="5544616" cy="3960440"/>
          </a:xfrm>
        </p:spPr>
        <p:txBody>
          <a:bodyPr/>
          <a:lstStyle/>
          <a:p>
            <a:pPr algn="ctr"/>
            <a:endParaRPr lang="cs-CZ" dirty="0" smtClean="0"/>
          </a:p>
          <a:p>
            <a:pPr algn="ctr"/>
            <a:endParaRPr lang="cs-CZ" dirty="0"/>
          </a:p>
          <a:p>
            <a:pPr algn="ctr"/>
            <a:endParaRPr lang="cs-CZ" dirty="0" smtClean="0"/>
          </a:p>
          <a:p>
            <a:pPr algn="ctr"/>
            <a: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Děkuji za pozornost</a:t>
            </a:r>
          </a:p>
          <a:p>
            <a:pPr algn="ctr"/>
            <a:endParaRPr lang="cs-CZ" sz="2000" dirty="0"/>
          </a:p>
          <a:p>
            <a:pPr algn="ctr"/>
            <a:r>
              <a:rPr lang="cs-CZ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robert.zavadil@szif.cz</a:t>
            </a:r>
            <a:endParaRPr lang="cs-CZ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59983"/>
            <a:ext cx="3483939" cy="384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82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ona pro prezentace SZIF">
  <a:themeElements>
    <a:clrScheme name="Szif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Szif">
      <a:majorFont>
        <a:latin typeface="Verdana"/>
        <a:ea typeface=""/>
        <a:cs typeface=""/>
      </a:majorFont>
      <a:minorFont>
        <a:latin typeface="Arial Black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EF6EB"/>
        </a:solidFill>
        <a:ln w="3175" cap="flat" cmpd="sng" algn="ctr">
          <a:solidFill>
            <a:srgbClr val="21511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457200" marR="0" indent="-45720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EF6EB"/>
        </a:solidFill>
        <a:ln w="3175" cap="flat" cmpd="sng" algn="ctr">
          <a:solidFill>
            <a:srgbClr val="21511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457200" marR="0" indent="-45720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zif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if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zif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zif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 pro prezentace SZIF</Template>
  <TotalTime>218</TotalTime>
  <Words>166</Words>
  <Application>Microsoft Office PowerPoint</Application>
  <PresentationFormat>Předvádění na obrazovce (4:3)</PresentationFormat>
  <Paragraphs>61</Paragraphs>
  <Slides>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Times New Roman</vt:lpstr>
      <vt:lpstr>Verdana</vt:lpstr>
      <vt:lpstr>Wingdings</vt:lpstr>
      <vt:lpstr>Šablona pro prezentace SZIF</vt:lpstr>
      <vt:lpstr>Vývoj spolupráce při zlepšování  provádění propagační politiky ČR a EU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MÉDEA a.s.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Michaela Černá</dc:creator>
  <cp:lastModifiedBy>Kučerová Dagmar Ing.</cp:lastModifiedBy>
  <cp:revision>40</cp:revision>
  <dcterms:created xsi:type="dcterms:W3CDTF">2015-03-03T08:34:53Z</dcterms:created>
  <dcterms:modified xsi:type="dcterms:W3CDTF">2018-04-17T14:27:10Z</dcterms:modified>
</cp:coreProperties>
</file>