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4"/>
  </p:notesMasterIdLst>
  <p:sldIdLst>
    <p:sldId id="261" r:id="rId2"/>
    <p:sldId id="312" r:id="rId3"/>
    <p:sldId id="271" r:id="rId4"/>
    <p:sldId id="311" r:id="rId5"/>
    <p:sldId id="272" r:id="rId6"/>
    <p:sldId id="274" r:id="rId7"/>
    <p:sldId id="275" r:id="rId8"/>
    <p:sldId id="309" r:id="rId9"/>
    <p:sldId id="273" r:id="rId10"/>
    <p:sldId id="313" r:id="rId11"/>
    <p:sldId id="277" r:id="rId12"/>
    <p:sldId id="276" r:id="rId13"/>
    <p:sldId id="257" r:id="rId14"/>
    <p:sldId id="259" r:id="rId15"/>
    <p:sldId id="268" r:id="rId16"/>
    <p:sldId id="260" r:id="rId17"/>
    <p:sldId id="262" r:id="rId18"/>
    <p:sldId id="263" r:id="rId19"/>
    <p:sldId id="264" r:id="rId20"/>
    <p:sldId id="284" r:id="rId21"/>
    <p:sldId id="285" r:id="rId22"/>
    <p:sldId id="287" r:id="rId23"/>
    <p:sldId id="288" r:id="rId24"/>
    <p:sldId id="292" r:id="rId25"/>
    <p:sldId id="293" r:id="rId26"/>
    <p:sldId id="297" r:id="rId27"/>
    <p:sldId id="300" r:id="rId28"/>
    <p:sldId id="266" r:id="rId29"/>
    <p:sldId id="301" r:id="rId30"/>
    <p:sldId id="302" r:id="rId31"/>
    <p:sldId id="303" r:id="rId32"/>
    <p:sldId id="269" r:id="rId33"/>
  </p:sldIdLst>
  <p:sldSz cx="12192000" cy="6858000"/>
  <p:notesSz cx="6735763" cy="98663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660B408-B3CF-4A94-85FC-2B1E0A45F4A2}" styleName="Dunkle Formatvorlage 2 - Akzent 1/Akz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2" autoAdjust="0"/>
    <p:restoredTop sz="95421" autoAdjust="0"/>
  </p:normalViewPr>
  <p:slideViewPr>
    <p:cSldViewPr snapToGrid="0">
      <p:cViewPr varScale="1">
        <p:scale>
          <a:sx n="116" d="100"/>
          <a:sy n="116" d="100"/>
        </p:scale>
        <p:origin x="27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032E07-1234-4639-8929-F860399B2C33}" type="doc">
      <dgm:prSet loTypeId="urn:microsoft.com/office/officeart/2005/8/layout/hProcess9" loCatId="process" qsTypeId="urn:microsoft.com/office/officeart/2005/8/quickstyle/simple1" qsCatId="simple" csTypeId="urn:microsoft.com/office/officeart/2005/8/colors/accent1_2" csCatId="accent1" phldr="1"/>
      <dgm:spPr/>
    </dgm:pt>
    <dgm:pt modelId="{E5D7574C-9CFD-40F9-90CB-F1BC89A9C9C1}">
      <dgm:prSet phldrT="[Text]" custT="1"/>
      <dgm:spPr>
        <a:solidFill>
          <a:srgbClr val="C00000"/>
        </a:solidFill>
      </dgm:spPr>
      <dgm:t>
        <a:bodyPr/>
        <a:lstStyle/>
        <a:p>
          <a:r>
            <a:rPr lang="en-GB" sz="2000" noProof="0" dirty="0" smtClean="0"/>
            <a:t>Call and info session in Brussels</a:t>
          </a:r>
        </a:p>
        <a:p>
          <a:r>
            <a:rPr lang="en-GB" sz="2000" noProof="0" dirty="0" smtClean="0"/>
            <a:t>January 2016</a:t>
          </a:r>
          <a:endParaRPr lang="en-GB" sz="2000" noProof="0" dirty="0"/>
        </a:p>
      </dgm:t>
    </dgm:pt>
    <dgm:pt modelId="{29A5F9DC-8561-4504-A746-7C6A11D6923D}" type="parTrans" cxnId="{0A647C35-6726-4509-9B93-5C9CFDFB909D}">
      <dgm:prSet/>
      <dgm:spPr/>
      <dgm:t>
        <a:bodyPr/>
        <a:lstStyle/>
        <a:p>
          <a:endParaRPr lang="de-DE"/>
        </a:p>
      </dgm:t>
    </dgm:pt>
    <dgm:pt modelId="{EBF54F84-1AB8-4B9C-B6C5-7A4F42510C7D}" type="sibTrans" cxnId="{0A647C35-6726-4509-9B93-5C9CFDFB909D}">
      <dgm:prSet/>
      <dgm:spPr/>
      <dgm:t>
        <a:bodyPr/>
        <a:lstStyle/>
        <a:p>
          <a:endParaRPr lang="de-DE"/>
        </a:p>
      </dgm:t>
    </dgm:pt>
    <dgm:pt modelId="{26E1EF93-7734-4F97-A997-3256B37E1BD6}">
      <dgm:prSet phldrT="[Text]" custT="1"/>
      <dgm:spPr>
        <a:solidFill>
          <a:srgbClr val="C00000"/>
        </a:solidFill>
      </dgm:spPr>
      <dgm:t>
        <a:bodyPr/>
        <a:lstStyle/>
        <a:p>
          <a:r>
            <a:rPr lang="en-GB" sz="2000" noProof="0" dirty="0" smtClean="0"/>
            <a:t>Market research, p</a:t>
          </a:r>
          <a:r>
            <a:rPr lang="en-GB" sz="2000" noProof="0" dirty="0" smtClean="0">
              <a:solidFill>
                <a:schemeClr val="bg1"/>
              </a:solidFill>
            </a:rPr>
            <a:t>reparation of the application </a:t>
          </a:r>
          <a:r>
            <a:rPr lang="en-GB" sz="2000" noProof="0" dirty="0" smtClean="0"/>
            <a:t>and s</a:t>
          </a:r>
          <a:r>
            <a:rPr lang="en-GB" sz="2000" noProof="0" dirty="0" smtClean="0">
              <a:solidFill>
                <a:schemeClr val="bg1"/>
              </a:solidFill>
            </a:rPr>
            <a:t>ubmission</a:t>
          </a:r>
        </a:p>
        <a:p>
          <a:r>
            <a:rPr lang="en-GB" sz="2000" noProof="0" dirty="0" smtClean="0"/>
            <a:t>April 2016</a:t>
          </a:r>
          <a:endParaRPr lang="en-GB" sz="2000" noProof="0" dirty="0"/>
        </a:p>
      </dgm:t>
    </dgm:pt>
    <dgm:pt modelId="{3B6A7D55-7778-47C9-A983-C2EF18B6A3E6}" type="parTrans" cxnId="{A133A802-9E40-4478-AD38-3A4894BE9ADA}">
      <dgm:prSet/>
      <dgm:spPr/>
      <dgm:t>
        <a:bodyPr/>
        <a:lstStyle/>
        <a:p>
          <a:endParaRPr lang="de-DE"/>
        </a:p>
      </dgm:t>
    </dgm:pt>
    <dgm:pt modelId="{67355899-2B5B-4313-AF68-3DB0F76367AC}" type="sibTrans" cxnId="{A133A802-9E40-4478-AD38-3A4894BE9ADA}">
      <dgm:prSet/>
      <dgm:spPr/>
      <dgm:t>
        <a:bodyPr/>
        <a:lstStyle/>
        <a:p>
          <a:endParaRPr lang="de-DE"/>
        </a:p>
      </dgm:t>
    </dgm:pt>
    <dgm:pt modelId="{C129A648-2B1A-41A5-8452-425D4D8283F5}">
      <dgm:prSet phldrT="[Text]" custT="1"/>
      <dgm:spPr>
        <a:solidFill>
          <a:srgbClr val="C00000"/>
        </a:solidFill>
      </dgm:spPr>
      <dgm:t>
        <a:bodyPr/>
        <a:lstStyle/>
        <a:p>
          <a:r>
            <a:rPr lang="en-GB" sz="2000" noProof="0" dirty="0" smtClean="0"/>
            <a:t>Accept and adopt the </a:t>
          </a:r>
          <a:r>
            <a:rPr lang="en-GB" sz="2000" noProof="0" dirty="0" smtClean="0">
              <a:solidFill>
                <a:schemeClr val="bg1"/>
              </a:solidFill>
            </a:rPr>
            <a:t>preparatory measures </a:t>
          </a:r>
          <a:r>
            <a:rPr lang="en-GB" sz="2000" noProof="0" dirty="0" smtClean="0"/>
            <a:t/>
          </a:r>
          <a:br>
            <a:rPr lang="en-GB" sz="2000" noProof="0" dirty="0" smtClean="0"/>
          </a:br>
          <a:r>
            <a:rPr lang="en-GB" sz="2000" noProof="0" dirty="0" smtClean="0"/>
            <a:t>November 2016</a:t>
          </a:r>
          <a:endParaRPr lang="en-GB" sz="2000" noProof="0" dirty="0"/>
        </a:p>
      </dgm:t>
    </dgm:pt>
    <dgm:pt modelId="{97EFEE08-6A61-4CDE-AB02-032A0FAF7005}" type="parTrans" cxnId="{55EA9A74-D47A-4B47-9EE9-D9340E77DE57}">
      <dgm:prSet/>
      <dgm:spPr/>
      <dgm:t>
        <a:bodyPr/>
        <a:lstStyle/>
        <a:p>
          <a:endParaRPr lang="de-DE"/>
        </a:p>
      </dgm:t>
    </dgm:pt>
    <dgm:pt modelId="{161CB175-BBE7-4D3C-808D-FDC94DB6DF1C}" type="sibTrans" cxnId="{55EA9A74-D47A-4B47-9EE9-D9340E77DE57}">
      <dgm:prSet/>
      <dgm:spPr/>
      <dgm:t>
        <a:bodyPr/>
        <a:lstStyle/>
        <a:p>
          <a:endParaRPr lang="de-DE"/>
        </a:p>
      </dgm:t>
    </dgm:pt>
    <dgm:pt modelId="{F5E8849B-629F-439D-BB69-16F97D2B52E0}">
      <dgm:prSet phldrT="[Text]" custT="1"/>
      <dgm:spPr>
        <a:solidFill>
          <a:srgbClr val="C00000"/>
        </a:solidFill>
      </dgm:spPr>
      <dgm:t>
        <a:bodyPr/>
        <a:lstStyle/>
        <a:p>
          <a:r>
            <a:rPr lang="en-GB" sz="2000" noProof="0" dirty="0" smtClean="0">
              <a:solidFill>
                <a:schemeClr val="bg1"/>
              </a:solidFill>
            </a:rPr>
            <a:t>Implementation</a:t>
          </a:r>
          <a:r>
            <a:rPr lang="en-GB" sz="2000" noProof="0" dirty="0" smtClean="0"/>
            <a:t> </a:t>
          </a:r>
        </a:p>
        <a:p>
          <a:r>
            <a:rPr lang="en-GB" sz="2000" noProof="0" dirty="0" smtClean="0"/>
            <a:t>Project duration three years</a:t>
          </a:r>
          <a:endParaRPr lang="en-GB" sz="2000" noProof="0" dirty="0"/>
        </a:p>
      </dgm:t>
    </dgm:pt>
    <dgm:pt modelId="{65E0E24A-84CE-4CCD-B3E2-F8CE175FED11}" type="parTrans" cxnId="{911BFBE8-467C-4A18-B6C8-6F0F2290B16B}">
      <dgm:prSet/>
      <dgm:spPr/>
      <dgm:t>
        <a:bodyPr/>
        <a:lstStyle/>
        <a:p>
          <a:endParaRPr lang="de-DE"/>
        </a:p>
      </dgm:t>
    </dgm:pt>
    <dgm:pt modelId="{023F3966-6D2D-44CC-92D8-1D64B99A0C22}" type="sibTrans" cxnId="{911BFBE8-467C-4A18-B6C8-6F0F2290B16B}">
      <dgm:prSet/>
      <dgm:spPr/>
      <dgm:t>
        <a:bodyPr/>
        <a:lstStyle/>
        <a:p>
          <a:endParaRPr lang="de-DE"/>
        </a:p>
      </dgm:t>
    </dgm:pt>
    <dgm:pt modelId="{1976033C-BE7B-4161-B99D-43448776FE44}" type="pres">
      <dgm:prSet presAssocID="{37032E07-1234-4639-8929-F860399B2C33}" presName="CompostProcess" presStyleCnt="0">
        <dgm:presLayoutVars>
          <dgm:dir/>
          <dgm:resizeHandles val="exact"/>
        </dgm:presLayoutVars>
      </dgm:prSet>
      <dgm:spPr/>
    </dgm:pt>
    <dgm:pt modelId="{FDE78DCA-80D0-460D-AFC7-ED36AA32F250}" type="pres">
      <dgm:prSet presAssocID="{37032E07-1234-4639-8929-F860399B2C33}" presName="arrow" presStyleLbl="bgShp" presStyleIdx="0" presStyleCnt="1"/>
      <dgm:spPr>
        <a:solidFill>
          <a:srgbClr val="CC3300">
            <a:alpha val="47843"/>
          </a:srgbClr>
        </a:solidFill>
      </dgm:spPr>
    </dgm:pt>
    <dgm:pt modelId="{3E43C1FA-E259-4586-A714-AF7DE92F06EB}" type="pres">
      <dgm:prSet presAssocID="{37032E07-1234-4639-8929-F860399B2C33}" presName="linearProcess" presStyleCnt="0"/>
      <dgm:spPr/>
    </dgm:pt>
    <dgm:pt modelId="{714D1DE4-D8F1-4167-B9C9-23F088683087}" type="pres">
      <dgm:prSet presAssocID="{E5D7574C-9CFD-40F9-90CB-F1BC89A9C9C1}" presName="textNode" presStyleLbl="node1" presStyleIdx="0" presStyleCnt="4">
        <dgm:presLayoutVars>
          <dgm:bulletEnabled val="1"/>
        </dgm:presLayoutVars>
      </dgm:prSet>
      <dgm:spPr/>
      <dgm:t>
        <a:bodyPr/>
        <a:lstStyle/>
        <a:p>
          <a:endParaRPr lang="de-DE"/>
        </a:p>
      </dgm:t>
    </dgm:pt>
    <dgm:pt modelId="{83B16CE4-234A-4CB7-BD0F-84BE0915B6E6}" type="pres">
      <dgm:prSet presAssocID="{EBF54F84-1AB8-4B9C-B6C5-7A4F42510C7D}" presName="sibTrans" presStyleCnt="0"/>
      <dgm:spPr/>
    </dgm:pt>
    <dgm:pt modelId="{C9362620-69B1-49DA-A469-4D9AD7F2A5E7}" type="pres">
      <dgm:prSet presAssocID="{26E1EF93-7734-4F97-A997-3256B37E1BD6}" presName="textNode" presStyleLbl="node1" presStyleIdx="1" presStyleCnt="4">
        <dgm:presLayoutVars>
          <dgm:bulletEnabled val="1"/>
        </dgm:presLayoutVars>
      </dgm:prSet>
      <dgm:spPr/>
      <dgm:t>
        <a:bodyPr/>
        <a:lstStyle/>
        <a:p>
          <a:endParaRPr lang="de-DE"/>
        </a:p>
      </dgm:t>
    </dgm:pt>
    <dgm:pt modelId="{24E459F8-1785-4F29-9FDA-8795CA76EBE0}" type="pres">
      <dgm:prSet presAssocID="{67355899-2B5B-4313-AF68-3DB0F76367AC}" presName="sibTrans" presStyleCnt="0"/>
      <dgm:spPr/>
    </dgm:pt>
    <dgm:pt modelId="{2CC69B47-EEA8-4C17-81A4-E7D1230E17C3}" type="pres">
      <dgm:prSet presAssocID="{C129A648-2B1A-41A5-8452-425D4D8283F5}" presName="textNode" presStyleLbl="node1" presStyleIdx="2" presStyleCnt="4">
        <dgm:presLayoutVars>
          <dgm:bulletEnabled val="1"/>
        </dgm:presLayoutVars>
      </dgm:prSet>
      <dgm:spPr/>
      <dgm:t>
        <a:bodyPr/>
        <a:lstStyle/>
        <a:p>
          <a:endParaRPr lang="de-DE"/>
        </a:p>
      </dgm:t>
    </dgm:pt>
    <dgm:pt modelId="{7D30E318-D05C-4D69-A369-9B368B613055}" type="pres">
      <dgm:prSet presAssocID="{161CB175-BBE7-4D3C-808D-FDC94DB6DF1C}" presName="sibTrans" presStyleCnt="0"/>
      <dgm:spPr/>
    </dgm:pt>
    <dgm:pt modelId="{8DF5B18C-49E4-4402-8871-FD567B52AF5E}" type="pres">
      <dgm:prSet presAssocID="{F5E8849B-629F-439D-BB69-16F97D2B52E0}" presName="textNode" presStyleLbl="node1" presStyleIdx="3" presStyleCnt="4" custLinFactNeighborX="727" custLinFactNeighborY="-521">
        <dgm:presLayoutVars>
          <dgm:bulletEnabled val="1"/>
        </dgm:presLayoutVars>
      </dgm:prSet>
      <dgm:spPr/>
      <dgm:t>
        <a:bodyPr/>
        <a:lstStyle/>
        <a:p>
          <a:endParaRPr lang="de-DE"/>
        </a:p>
      </dgm:t>
    </dgm:pt>
  </dgm:ptLst>
  <dgm:cxnLst>
    <dgm:cxn modelId="{A133A802-9E40-4478-AD38-3A4894BE9ADA}" srcId="{37032E07-1234-4639-8929-F860399B2C33}" destId="{26E1EF93-7734-4F97-A997-3256B37E1BD6}" srcOrd="1" destOrd="0" parTransId="{3B6A7D55-7778-47C9-A983-C2EF18B6A3E6}" sibTransId="{67355899-2B5B-4313-AF68-3DB0F76367AC}"/>
    <dgm:cxn modelId="{A240AC09-B7BE-4D2F-98EF-17CCCCE16E0E}" type="presOf" srcId="{F5E8849B-629F-439D-BB69-16F97D2B52E0}" destId="{8DF5B18C-49E4-4402-8871-FD567B52AF5E}" srcOrd="0" destOrd="0" presId="urn:microsoft.com/office/officeart/2005/8/layout/hProcess9"/>
    <dgm:cxn modelId="{911BFBE8-467C-4A18-B6C8-6F0F2290B16B}" srcId="{37032E07-1234-4639-8929-F860399B2C33}" destId="{F5E8849B-629F-439D-BB69-16F97D2B52E0}" srcOrd="3" destOrd="0" parTransId="{65E0E24A-84CE-4CCD-B3E2-F8CE175FED11}" sibTransId="{023F3966-6D2D-44CC-92D8-1D64B99A0C22}"/>
    <dgm:cxn modelId="{EE755145-249E-41B3-9936-EB203F14F69D}" type="presOf" srcId="{E5D7574C-9CFD-40F9-90CB-F1BC89A9C9C1}" destId="{714D1DE4-D8F1-4167-B9C9-23F088683087}" srcOrd="0" destOrd="0" presId="urn:microsoft.com/office/officeart/2005/8/layout/hProcess9"/>
    <dgm:cxn modelId="{55EA9A74-D47A-4B47-9EE9-D9340E77DE57}" srcId="{37032E07-1234-4639-8929-F860399B2C33}" destId="{C129A648-2B1A-41A5-8452-425D4D8283F5}" srcOrd="2" destOrd="0" parTransId="{97EFEE08-6A61-4CDE-AB02-032A0FAF7005}" sibTransId="{161CB175-BBE7-4D3C-808D-FDC94DB6DF1C}"/>
    <dgm:cxn modelId="{AA1F2A09-1CA9-4A83-97CC-2FA45B26677A}" type="presOf" srcId="{37032E07-1234-4639-8929-F860399B2C33}" destId="{1976033C-BE7B-4161-B99D-43448776FE44}" srcOrd="0" destOrd="0" presId="urn:microsoft.com/office/officeart/2005/8/layout/hProcess9"/>
    <dgm:cxn modelId="{1C1AD0AC-753E-4307-9A7D-74B678933F87}" type="presOf" srcId="{C129A648-2B1A-41A5-8452-425D4D8283F5}" destId="{2CC69B47-EEA8-4C17-81A4-E7D1230E17C3}" srcOrd="0" destOrd="0" presId="urn:microsoft.com/office/officeart/2005/8/layout/hProcess9"/>
    <dgm:cxn modelId="{4F56DD9E-9202-41BA-980C-9904789CAC7E}" type="presOf" srcId="{26E1EF93-7734-4F97-A997-3256B37E1BD6}" destId="{C9362620-69B1-49DA-A469-4D9AD7F2A5E7}" srcOrd="0" destOrd="0" presId="urn:microsoft.com/office/officeart/2005/8/layout/hProcess9"/>
    <dgm:cxn modelId="{0A647C35-6726-4509-9B93-5C9CFDFB909D}" srcId="{37032E07-1234-4639-8929-F860399B2C33}" destId="{E5D7574C-9CFD-40F9-90CB-F1BC89A9C9C1}" srcOrd="0" destOrd="0" parTransId="{29A5F9DC-8561-4504-A746-7C6A11D6923D}" sibTransId="{EBF54F84-1AB8-4B9C-B6C5-7A4F42510C7D}"/>
    <dgm:cxn modelId="{EC9EFFFD-D682-4B09-8A63-B2F3F32404F9}" type="presParOf" srcId="{1976033C-BE7B-4161-B99D-43448776FE44}" destId="{FDE78DCA-80D0-460D-AFC7-ED36AA32F250}" srcOrd="0" destOrd="0" presId="urn:microsoft.com/office/officeart/2005/8/layout/hProcess9"/>
    <dgm:cxn modelId="{DEF864E1-E5F4-4176-9568-21FD9E4B8D7A}" type="presParOf" srcId="{1976033C-BE7B-4161-B99D-43448776FE44}" destId="{3E43C1FA-E259-4586-A714-AF7DE92F06EB}" srcOrd="1" destOrd="0" presId="urn:microsoft.com/office/officeart/2005/8/layout/hProcess9"/>
    <dgm:cxn modelId="{C96CAD3E-7039-42EC-978C-35F5C5454928}" type="presParOf" srcId="{3E43C1FA-E259-4586-A714-AF7DE92F06EB}" destId="{714D1DE4-D8F1-4167-B9C9-23F088683087}" srcOrd="0" destOrd="0" presId="urn:microsoft.com/office/officeart/2005/8/layout/hProcess9"/>
    <dgm:cxn modelId="{6034E45C-4816-44FB-9092-11FA6F0E44BC}" type="presParOf" srcId="{3E43C1FA-E259-4586-A714-AF7DE92F06EB}" destId="{83B16CE4-234A-4CB7-BD0F-84BE0915B6E6}" srcOrd="1" destOrd="0" presId="urn:microsoft.com/office/officeart/2005/8/layout/hProcess9"/>
    <dgm:cxn modelId="{992529E3-D1C0-4FED-84CB-6CDED76960E1}" type="presParOf" srcId="{3E43C1FA-E259-4586-A714-AF7DE92F06EB}" destId="{C9362620-69B1-49DA-A469-4D9AD7F2A5E7}" srcOrd="2" destOrd="0" presId="urn:microsoft.com/office/officeart/2005/8/layout/hProcess9"/>
    <dgm:cxn modelId="{16171541-2CFE-46FC-9F2C-806DC94B84ED}" type="presParOf" srcId="{3E43C1FA-E259-4586-A714-AF7DE92F06EB}" destId="{24E459F8-1785-4F29-9FDA-8795CA76EBE0}" srcOrd="3" destOrd="0" presId="urn:microsoft.com/office/officeart/2005/8/layout/hProcess9"/>
    <dgm:cxn modelId="{18E04F30-D41C-4B41-9C10-9FD550896AE5}" type="presParOf" srcId="{3E43C1FA-E259-4586-A714-AF7DE92F06EB}" destId="{2CC69B47-EEA8-4C17-81A4-E7D1230E17C3}" srcOrd="4" destOrd="0" presId="urn:microsoft.com/office/officeart/2005/8/layout/hProcess9"/>
    <dgm:cxn modelId="{09CAAC1B-FAE6-41F7-A2BB-3BDBC54E77D1}" type="presParOf" srcId="{3E43C1FA-E259-4586-A714-AF7DE92F06EB}" destId="{7D30E318-D05C-4D69-A369-9B368B613055}" srcOrd="5" destOrd="0" presId="urn:microsoft.com/office/officeart/2005/8/layout/hProcess9"/>
    <dgm:cxn modelId="{4C212512-9DB2-454B-948D-E867E60A32F2}" type="presParOf" srcId="{3E43C1FA-E259-4586-A714-AF7DE92F06EB}" destId="{8DF5B18C-49E4-4402-8871-FD567B52AF5E}" srcOrd="6" destOrd="0" presId="urn:microsoft.com/office/officeart/2005/8/layout/hProcess9"/>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032E07-1234-4639-8929-F860399B2C33}" type="doc">
      <dgm:prSet loTypeId="urn:microsoft.com/office/officeart/2005/8/layout/hProcess9" loCatId="process" qsTypeId="urn:microsoft.com/office/officeart/2005/8/quickstyle/simple1" qsCatId="simple" csTypeId="urn:microsoft.com/office/officeart/2005/8/colors/accent1_2" csCatId="accent1" phldr="1"/>
      <dgm:spPr/>
    </dgm:pt>
    <dgm:pt modelId="{E5D7574C-9CFD-40F9-90CB-F1BC89A9C9C1}">
      <dgm:prSet phldrT="[Text]" custT="1"/>
      <dgm:spPr>
        <a:solidFill>
          <a:srgbClr val="C00000"/>
        </a:solidFill>
      </dgm:spPr>
      <dgm:t>
        <a:bodyPr/>
        <a:lstStyle/>
        <a:p>
          <a:r>
            <a:rPr lang="en-GB" sz="2000" noProof="0" dirty="0" smtClean="0"/>
            <a:t>Call and info session in Brussels</a:t>
          </a:r>
        </a:p>
        <a:p>
          <a:r>
            <a:rPr lang="en-GB" sz="2000" noProof="0" dirty="0" smtClean="0"/>
            <a:t>January 2016</a:t>
          </a:r>
          <a:endParaRPr lang="en-GB" sz="2000" noProof="0" dirty="0"/>
        </a:p>
      </dgm:t>
    </dgm:pt>
    <dgm:pt modelId="{29A5F9DC-8561-4504-A746-7C6A11D6923D}" type="parTrans" cxnId="{0A647C35-6726-4509-9B93-5C9CFDFB909D}">
      <dgm:prSet/>
      <dgm:spPr/>
      <dgm:t>
        <a:bodyPr/>
        <a:lstStyle/>
        <a:p>
          <a:endParaRPr lang="de-DE"/>
        </a:p>
      </dgm:t>
    </dgm:pt>
    <dgm:pt modelId="{EBF54F84-1AB8-4B9C-B6C5-7A4F42510C7D}" type="sibTrans" cxnId="{0A647C35-6726-4509-9B93-5C9CFDFB909D}">
      <dgm:prSet/>
      <dgm:spPr/>
      <dgm:t>
        <a:bodyPr/>
        <a:lstStyle/>
        <a:p>
          <a:endParaRPr lang="de-DE"/>
        </a:p>
      </dgm:t>
    </dgm:pt>
    <dgm:pt modelId="{26E1EF93-7734-4F97-A997-3256B37E1BD6}">
      <dgm:prSet phldrT="[Text]" custT="1"/>
      <dgm:spPr>
        <a:solidFill>
          <a:srgbClr val="C00000"/>
        </a:solidFill>
      </dgm:spPr>
      <dgm:t>
        <a:bodyPr/>
        <a:lstStyle/>
        <a:p>
          <a:r>
            <a:rPr lang="en-GB" sz="2000" noProof="0" dirty="0" smtClean="0"/>
            <a:t>Market research, p</a:t>
          </a:r>
          <a:r>
            <a:rPr lang="en-GB" sz="2000" noProof="0" dirty="0" smtClean="0">
              <a:solidFill>
                <a:schemeClr val="bg1"/>
              </a:solidFill>
            </a:rPr>
            <a:t>reparation of the application </a:t>
          </a:r>
          <a:r>
            <a:rPr lang="en-GB" sz="2000" noProof="0" dirty="0" smtClean="0"/>
            <a:t>and s</a:t>
          </a:r>
          <a:r>
            <a:rPr lang="en-GB" sz="2000" noProof="0" dirty="0" smtClean="0">
              <a:solidFill>
                <a:schemeClr val="bg1"/>
              </a:solidFill>
            </a:rPr>
            <a:t>ubmission</a:t>
          </a:r>
        </a:p>
        <a:p>
          <a:r>
            <a:rPr lang="en-GB" sz="2000" noProof="0" dirty="0" smtClean="0"/>
            <a:t>April 2016</a:t>
          </a:r>
          <a:endParaRPr lang="en-GB" sz="2000" noProof="0" dirty="0"/>
        </a:p>
      </dgm:t>
    </dgm:pt>
    <dgm:pt modelId="{3B6A7D55-7778-47C9-A983-C2EF18B6A3E6}" type="parTrans" cxnId="{A133A802-9E40-4478-AD38-3A4894BE9ADA}">
      <dgm:prSet/>
      <dgm:spPr/>
      <dgm:t>
        <a:bodyPr/>
        <a:lstStyle/>
        <a:p>
          <a:endParaRPr lang="de-DE"/>
        </a:p>
      </dgm:t>
    </dgm:pt>
    <dgm:pt modelId="{67355899-2B5B-4313-AF68-3DB0F76367AC}" type="sibTrans" cxnId="{A133A802-9E40-4478-AD38-3A4894BE9ADA}">
      <dgm:prSet/>
      <dgm:spPr/>
      <dgm:t>
        <a:bodyPr/>
        <a:lstStyle/>
        <a:p>
          <a:endParaRPr lang="de-DE"/>
        </a:p>
      </dgm:t>
    </dgm:pt>
    <dgm:pt modelId="{C129A648-2B1A-41A5-8452-425D4D8283F5}">
      <dgm:prSet phldrT="[Text]" custT="1"/>
      <dgm:spPr>
        <a:solidFill>
          <a:srgbClr val="C00000"/>
        </a:solidFill>
      </dgm:spPr>
      <dgm:t>
        <a:bodyPr/>
        <a:lstStyle/>
        <a:p>
          <a:r>
            <a:rPr lang="en-GB" sz="2000" noProof="0" dirty="0" smtClean="0"/>
            <a:t>Accept and adopt the </a:t>
          </a:r>
          <a:r>
            <a:rPr lang="en-GB" sz="2000" noProof="0" dirty="0" smtClean="0">
              <a:solidFill>
                <a:schemeClr val="bg1"/>
              </a:solidFill>
            </a:rPr>
            <a:t>preparatory measures </a:t>
          </a:r>
          <a:r>
            <a:rPr lang="en-GB" sz="2000" noProof="0" dirty="0" smtClean="0"/>
            <a:t/>
          </a:r>
          <a:br>
            <a:rPr lang="en-GB" sz="2000" noProof="0" dirty="0" smtClean="0"/>
          </a:br>
          <a:r>
            <a:rPr lang="en-GB" sz="2000" noProof="0" dirty="0" smtClean="0"/>
            <a:t>November 2016</a:t>
          </a:r>
          <a:endParaRPr lang="en-GB" sz="2000" noProof="0" dirty="0"/>
        </a:p>
      </dgm:t>
    </dgm:pt>
    <dgm:pt modelId="{97EFEE08-6A61-4CDE-AB02-032A0FAF7005}" type="parTrans" cxnId="{55EA9A74-D47A-4B47-9EE9-D9340E77DE57}">
      <dgm:prSet/>
      <dgm:spPr/>
      <dgm:t>
        <a:bodyPr/>
        <a:lstStyle/>
        <a:p>
          <a:endParaRPr lang="de-DE"/>
        </a:p>
      </dgm:t>
    </dgm:pt>
    <dgm:pt modelId="{161CB175-BBE7-4D3C-808D-FDC94DB6DF1C}" type="sibTrans" cxnId="{55EA9A74-D47A-4B47-9EE9-D9340E77DE57}">
      <dgm:prSet/>
      <dgm:spPr/>
      <dgm:t>
        <a:bodyPr/>
        <a:lstStyle/>
        <a:p>
          <a:endParaRPr lang="de-DE"/>
        </a:p>
      </dgm:t>
    </dgm:pt>
    <dgm:pt modelId="{F5E8849B-629F-439D-BB69-16F97D2B52E0}">
      <dgm:prSet phldrT="[Text]" custT="1"/>
      <dgm:spPr>
        <a:solidFill>
          <a:srgbClr val="C00000"/>
        </a:solidFill>
      </dgm:spPr>
      <dgm:t>
        <a:bodyPr/>
        <a:lstStyle/>
        <a:p>
          <a:r>
            <a:rPr lang="en-GB" sz="2000" noProof="0" dirty="0" smtClean="0">
              <a:solidFill>
                <a:schemeClr val="bg1"/>
              </a:solidFill>
            </a:rPr>
            <a:t>Implementation</a:t>
          </a:r>
          <a:r>
            <a:rPr lang="en-GB" sz="2000" noProof="0" dirty="0" smtClean="0"/>
            <a:t> </a:t>
          </a:r>
        </a:p>
        <a:p>
          <a:r>
            <a:rPr lang="en-GB" sz="2000" noProof="0" dirty="0" smtClean="0"/>
            <a:t>Project duration three years</a:t>
          </a:r>
          <a:endParaRPr lang="en-GB" sz="2000" noProof="0" dirty="0"/>
        </a:p>
      </dgm:t>
    </dgm:pt>
    <dgm:pt modelId="{65E0E24A-84CE-4CCD-B3E2-F8CE175FED11}" type="parTrans" cxnId="{911BFBE8-467C-4A18-B6C8-6F0F2290B16B}">
      <dgm:prSet/>
      <dgm:spPr/>
      <dgm:t>
        <a:bodyPr/>
        <a:lstStyle/>
        <a:p>
          <a:endParaRPr lang="de-DE"/>
        </a:p>
      </dgm:t>
    </dgm:pt>
    <dgm:pt modelId="{023F3966-6D2D-44CC-92D8-1D64B99A0C22}" type="sibTrans" cxnId="{911BFBE8-467C-4A18-B6C8-6F0F2290B16B}">
      <dgm:prSet/>
      <dgm:spPr/>
      <dgm:t>
        <a:bodyPr/>
        <a:lstStyle/>
        <a:p>
          <a:endParaRPr lang="de-DE"/>
        </a:p>
      </dgm:t>
    </dgm:pt>
    <dgm:pt modelId="{1976033C-BE7B-4161-B99D-43448776FE44}" type="pres">
      <dgm:prSet presAssocID="{37032E07-1234-4639-8929-F860399B2C33}" presName="CompostProcess" presStyleCnt="0">
        <dgm:presLayoutVars>
          <dgm:dir/>
          <dgm:resizeHandles val="exact"/>
        </dgm:presLayoutVars>
      </dgm:prSet>
      <dgm:spPr/>
    </dgm:pt>
    <dgm:pt modelId="{FDE78DCA-80D0-460D-AFC7-ED36AA32F250}" type="pres">
      <dgm:prSet presAssocID="{37032E07-1234-4639-8929-F860399B2C33}" presName="arrow" presStyleLbl="bgShp" presStyleIdx="0" presStyleCnt="1"/>
      <dgm:spPr>
        <a:solidFill>
          <a:srgbClr val="CC3300">
            <a:alpha val="47843"/>
          </a:srgbClr>
        </a:solidFill>
      </dgm:spPr>
    </dgm:pt>
    <dgm:pt modelId="{3E43C1FA-E259-4586-A714-AF7DE92F06EB}" type="pres">
      <dgm:prSet presAssocID="{37032E07-1234-4639-8929-F860399B2C33}" presName="linearProcess" presStyleCnt="0"/>
      <dgm:spPr/>
    </dgm:pt>
    <dgm:pt modelId="{714D1DE4-D8F1-4167-B9C9-23F088683087}" type="pres">
      <dgm:prSet presAssocID="{E5D7574C-9CFD-40F9-90CB-F1BC89A9C9C1}" presName="textNode" presStyleLbl="node1" presStyleIdx="0" presStyleCnt="4">
        <dgm:presLayoutVars>
          <dgm:bulletEnabled val="1"/>
        </dgm:presLayoutVars>
      </dgm:prSet>
      <dgm:spPr/>
      <dgm:t>
        <a:bodyPr/>
        <a:lstStyle/>
        <a:p>
          <a:endParaRPr lang="de-DE"/>
        </a:p>
      </dgm:t>
    </dgm:pt>
    <dgm:pt modelId="{83B16CE4-234A-4CB7-BD0F-84BE0915B6E6}" type="pres">
      <dgm:prSet presAssocID="{EBF54F84-1AB8-4B9C-B6C5-7A4F42510C7D}" presName="sibTrans" presStyleCnt="0"/>
      <dgm:spPr/>
    </dgm:pt>
    <dgm:pt modelId="{C9362620-69B1-49DA-A469-4D9AD7F2A5E7}" type="pres">
      <dgm:prSet presAssocID="{26E1EF93-7734-4F97-A997-3256B37E1BD6}" presName="textNode" presStyleLbl="node1" presStyleIdx="1" presStyleCnt="4">
        <dgm:presLayoutVars>
          <dgm:bulletEnabled val="1"/>
        </dgm:presLayoutVars>
      </dgm:prSet>
      <dgm:spPr/>
      <dgm:t>
        <a:bodyPr/>
        <a:lstStyle/>
        <a:p>
          <a:endParaRPr lang="de-DE"/>
        </a:p>
      </dgm:t>
    </dgm:pt>
    <dgm:pt modelId="{24E459F8-1785-4F29-9FDA-8795CA76EBE0}" type="pres">
      <dgm:prSet presAssocID="{67355899-2B5B-4313-AF68-3DB0F76367AC}" presName="sibTrans" presStyleCnt="0"/>
      <dgm:spPr/>
    </dgm:pt>
    <dgm:pt modelId="{2CC69B47-EEA8-4C17-81A4-E7D1230E17C3}" type="pres">
      <dgm:prSet presAssocID="{C129A648-2B1A-41A5-8452-425D4D8283F5}" presName="textNode" presStyleLbl="node1" presStyleIdx="2" presStyleCnt="4">
        <dgm:presLayoutVars>
          <dgm:bulletEnabled val="1"/>
        </dgm:presLayoutVars>
      </dgm:prSet>
      <dgm:spPr/>
      <dgm:t>
        <a:bodyPr/>
        <a:lstStyle/>
        <a:p>
          <a:endParaRPr lang="de-DE"/>
        </a:p>
      </dgm:t>
    </dgm:pt>
    <dgm:pt modelId="{7D30E318-D05C-4D69-A369-9B368B613055}" type="pres">
      <dgm:prSet presAssocID="{161CB175-BBE7-4D3C-808D-FDC94DB6DF1C}" presName="sibTrans" presStyleCnt="0"/>
      <dgm:spPr/>
    </dgm:pt>
    <dgm:pt modelId="{8DF5B18C-49E4-4402-8871-FD567B52AF5E}" type="pres">
      <dgm:prSet presAssocID="{F5E8849B-629F-439D-BB69-16F97D2B52E0}" presName="textNode" presStyleLbl="node1" presStyleIdx="3" presStyleCnt="4" custLinFactNeighborX="727" custLinFactNeighborY="-521">
        <dgm:presLayoutVars>
          <dgm:bulletEnabled val="1"/>
        </dgm:presLayoutVars>
      </dgm:prSet>
      <dgm:spPr/>
      <dgm:t>
        <a:bodyPr/>
        <a:lstStyle/>
        <a:p>
          <a:endParaRPr lang="de-DE"/>
        </a:p>
      </dgm:t>
    </dgm:pt>
  </dgm:ptLst>
  <dgm:cxnLst>
    <dgm:cxn modelId="{A133A802-9E40-4478-AD38-3A4894BE9ADA}" srcId="{37032E07-1234-4639-8929-F860399B2C33}" destId="{26E1EF93-7734-4F97-A997-3256B37E1BD6}" srcOrd="1" destOrd="0" parTransId="{3B6A7D55-7778-47C9-A983-C2EF18B6A3E6}" sibTransId="{67355899-2B5B-4313-AF68-3DB0F76367AC}"/>
    <dgm:cxn modelId="{A240AC09-B7BE-4D2F-98EF-17CCCCE16E0E}" type="presOf" srcId="{F5E8849B-629F-439D-BB69-16F97D2B52E0}" destId="{8DF5B18C-49E4-4402-8871-FD567B52AF5E}" srcOrd="0" destOrd="0" presId="urn:microsoft.com/office/officeart/2005/8/layout/hProcess9"/>
    <dgm:cxn modelId="{911BFBE8-467C-4A18-B6C8-6F0F2290B16B}" srcId="{37032E07-1234-4639-8929-F860399B2C33}" destId="{F5E8849B-629F-439D-BB69-16F97D2B52E0}" srcOrd="3" destOrd="0" parTransId="{65E0E24A-84CE-4CCD-B3E2-F8CE175FED11}" sibTransId="{023F3966-6D2D-44CC-92D8-1D64B99A0C22}"/>
    <dgm:cxn modelId="{EE755145-249E-41B3-9936-EB203F14F69D}" type="presOf" srcId="{E5D7574C-9CFD-40F9-90CB-F1BC89A9C9C1}" destId="{714D1DE4-D8F1-4167-B9C9-23F088683087}" srcOrd="0" destOrd="0" presId="urn:microsoft.com/office/officeart/2005/8/layout/hProcess9"/>
    <dgm:cxn modelId="{55EA9A74-D47A-4B47-9EE9-D9340E77DE57}" srcId="{37032E07-1234-4639-8929-F860399B2C33}" destId="{C129A648-2B1A-41A5-8452-425D4D8283F5}" srcOrd="2" destOrd="0" parTransId="{97EFEE08-6A61-4CDE-AB02-032A0FAF7005}" sibTransId="{161CB175-BBE7-4D3C-808D-FDC94DB6DF1C}"/>
    <dgm:cxn modelId="{AA1F2A09-1CA9-4A83-97CC-2FA45B26677A}" type="presOf" srcId="{37032E07-1234-4639-8929-F860399B2C33}" destId="{1976033C-BE7B-4161-B99D-43448776FE44}" srcOrd="0" destOrd="0" presId="urn:microsoft.com/office/officeart/2005/8/layout/hProcess9"/>
    <dgm:cxn modelId="{1C1AD0AC-753E-4307-9A7D-74B678933F87}" type="presOf" srcId="{C129A648-2B1A-41A5-8452-425D4D8283F5}" destId="{2CC69B47-EEA8-4C17-81A4-E7D1230E17C3}" srcOrd="0" destOrd="0" presId="urn:microsoft.com/office/officeart/2005/8/layout/hProcess9"/>
    <dgm:cxn modelId="{4F56DD9E-9202-41BA-980C-9904789CAC7E}" type="presOf" srcId="{26E1EF93-7734-4F97-A997-3256B37E1BD6}" destId="{C9362620-69B1-49DA-A469-4D9AD7F2A5E7}" srcOrd="0" destOrd="0" presId="urn:microsoft.com/office/officeart/2005/8/layout/hProcess9"/>
    <dgm:cxn modelId="{0A647C35-6726-4509-9B93-5C9CFDFB909D}" srcId="{37032E07-1234-4639-8929-F860399B2C33}" destId="{E5D7574C-9CFD-40F9-90CB-F1BC89A9C9C1}" srcOrd="0" destOrd="0" parTransId="{29A5F9DC-8561-4504-A746-7C6A11D6923D}" sibTransId="{EBF54F84-1AB8-4B9C-B6C5-7A4F42510C7D}"/>
    <dgm:cxn modelId="{EC9EFFFD-D682-4B09-8A63-B2F3F32404F9}" type="presParOf" srcId="{1976033C-BE7B-4161-B99D-43448776FE44}" destId="{FDE78DCA-80D0-460D-AFC7-ED36AA32F250}" srcOrd="0" destOrd="0" presId="urn:microsoft.com/office/officeart/2005/8/layout/hProcess9"/>
    <dgm:cxn modelId="{DEF864E1-E5F4-4176-9568-21FD9E4B8D7A}" type="presParOf" srcId="{1976033C-BE7B-4161-B99D-43448776FE44}" destId="{3E43C1FA-E259-4586-A714-AF7DE92F06EB}" srcOrd="1" destOrd="0" presId="urn:microsoft.com/office/officeart/2005/8/layout/hProcess9"/>
    <dgm:cxn modelId="{C96CAD3E-7039-42EC-978C-35F5C5454928}" type="presParOf" srcId="{3E43C1FA-E259-4586-A714-AF7DE92F06EB}" destId="{714D1DE4-D8F1-4167-B9C9-23F088683087}" srcOrd="0" destOrd="0" presId="urn:microsoft.com/office/officeart/2005/8/layout/hProcess9"/>
    <dgm:cxn modelId="{6034E45C-4816-44FB-9092-11FA6F0E44BC}" type="presParOf" srcId="{3E43C1FA-E259-4586-A714-AF7DE92F06EB}" destId="{83B16CE4-234A-4CB7-BD0F-84BE0915B6E6}" srcOrd="1" destOrd="0" presId="urn:microsoft.com/office/officeart/2005/8/layout/hProcess9"/>
    <dgm:cxn modelId="{992529E3-D1C0-4FED-84CB-6CDED76960E1}" type="presParOf" srcId="{3E43C1FA-E259-4586-A714-AF7DE92F06EB}" destId="{C9362620-69B1-49DA-A469-4D9AD7F2A5E7}" srcOrd="2" destOrd="0" presId="urn:microsoft.com/office/officeart/2005/8/layout/hProcess9"/>
    <dgm:cxn modelId="{16171541-2CFE-46FC-9F2C-806DC94B84ED}" type="presParOf" srcId="{3E43C1FA-E259-4586-A714-AF7DE92F06EB}" destId="{24E459F8-1785-4F29-9FDA-8795CA76EBE0}" srcOrd="3" destOrd="0" presId="urn:microsoft.com/office/officeart/2005/8/layout/hProcess9"/>
    <dgm:cxn modelId="{18E04F30-D41C-4B41-9C10-9FD550896AE5}" type="presParOf" srcId="{3E43C1FA-E259-4586-A714-AF7DE92F06EB}" destId="{2CC69B47-EEA8-4C17-81A4-E7D1230E17C3}" srcOrd="4" destOrd="0" presId="urn:microsoft.com/office/officeart/2005/8/layout/hProcess9"/>
    <dgm:cxn modelId="{09CAAC1B-FAE6-41F7-A2BB-3BDBC54E77D1}" type="presParOf" srcId="{3E43C1FA-E259-4586-A714-AF7DE92F06EB}" destId="{7D30E318-D05C-4D69-A369-9B368B613055}" srcOrd="5" destOrd="0" presId="urn:microsoft.com/office/officeart/2005/8/layout/hProcess9"/>
    <dgm:cxn modelId="{4C212512-9DB2-454B-948D-E867E60A32F2}" type="presParOf" srcId="{3E43C1FA-E259-4586-A714-AF7DE92F06EB}" destId="{8DF5B18C-49E4-4402-8871-FD567B52AF5E}" srcOrd="6" destOrd="0" presId="urn:microsoft.com/office/officeart/2005/8/layout/hProcess9"/>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032E07-1234-4639-8929-F860399B2C33}" type="doc">
      <dgm:prSet loTypeId="urn:microsoft.com/office/officeart/2005/8/layout/hProcess9" loCatId="process" qsTypeId="urn:microsoft.com/office/officeart/2005/8/quickstyle/simple1" qsCatId="simple" csTypeId="urn:microsoft.com/office/officeart/2005/8/colors/accent1_2" csCatId="accent1" phldr="1"/>
      <dgm:spPr/>
    </dgm:pt>
    <dgm:pt modelId="{E5D7574C-9CFD-40F9-90CB-F1BC89A9C9C1}">
      <dgm:prSet phldrT="[Text]" custT="1"/>
      <dgm:spPr>
        <a:solidFill>
          <a:srgbClr val="C00000"/>
        </a:solidFill>
      </dgm:spPr>
      <dgm:t>
        <a:bodyPr/>
        <a:lstStyle/>
        <a:p>
          <a:r>
            <a:rPr lang="en-GB" sz="2000" noProof="0" dirty="0" smtClean="0"/>
            <a:t>Call and info session in Brussels</a:t>
          </a:r>
        </a:p>
        <a:p>
          <a:r>
            <a:rPr lang="en-GB" sz="2000" noProof="0" dirty="0" smtClean="0"/>
            <a:t>January 2016</a:t>
          </a:r>
          <a:endParaRPr lang="en-GB" sz="2000" noProof="0" dirty="0"/>
        </a:p>
      </dgm:t>
    </dgm:pt>
    <dgm:pt modelId="{29A5F9DC-8561-4504-A746-7C6A11D6923D}" type="parTrans" cxnId="{0A647C35-6726-4509-9B93-5C9CFDFB909D}">
      <dgm:prSet/>
      <dgm:spPr/>
      <dgm:t>
        <a:bodyPr/>
        <a:lstStyle/>
        <a:p>
          <a:endParaRPr lang="de-DE"/>
        </a:p>
      </dgm:t>
    </dgm:pt>
    <dgm:pt modelId="{EBF54F84-1AB8-4B9C-B6C5-7A4F42510C7D}" type="sibTrans" cxnId="{0A647C35-6726-4509-9B93-5C9CFDFB909D}">
      <dgm:prSet/>
      <dgm:spPr/>
      <dgm:t>
        <a:bodyPr/>
        <a:lstStyle/>
        <a:p>
          <a:endParaRPr lang="de-DE"/>
        </a:p>
      </dgm:t>
    </dgm:pt>
    <dgm:pt modelId="{26E1EF93-7734-4F97-A997-3256B37E1BD6}">
      <dgm:prSet phldrT="[Text]" custT="1"/>
      <dgm:spPr>
        <a:solidFill>
          <a:srgbClr val="C00000"/>
        </a:solidFill>
      </dgm:spPr>
      <dgm:t>
        <a:bodyPr/>
        <a:lstStyle/>
        <a:p>
          <a:r>
            <a:rPr lang="en-GB" sz="2000" noProof="0" dirty="0" smtClean="0"/>
            <a:t>Market research, p</a:t>
          </a:r>
          <a:r>
            <a:rPr lang="en-GB" sz="2000" noProof="0" dirty="0" smtClean="0">
              <a:solidFill>
                <a:schemeClr val="bg1"/>
              </a:solidFill>
            </a:rPr>
            <a:t>reparation of the application </a:t>
          </a:r>
          <a:r>
            <a:rPr lang="en-GB" sz="2000" noProof="0" dirty="0" smtClean="0"/>
            <a:t>and s</a:t>
          </a:r>
          <a:r>
            <a:rPr lang="en-GB" sz="2000" noProof="0" dirty="0" smtClean="0">
              <a:solidFill>
                <a:schemeClr val="bg1"/>
              </a:solidFill>
            </a:rPr>
            <a:t>ubmission</a:t>
          </a:r>
        </a:p>
        <a:p>
          <a:r>
            <a:rPr lang="en-GB" sz="2000" noProof="0" dirty="0" smtClean="0"/>
            <a:t>April 2016</a:t>
          </a:r>
          <a:endParaRPr lang="en-GB" sz="2000" noProof="0" dirty="0"/>
        </a:p>
      </dgm:t>
    </dgm:pt>
    <dgm:pt modelId="{3B6A7D55-7778-47C9-A983-C2EF18B6A3E6}" type="parTrans" cxnId="{A133A802-9E40-4478-AD38-3A4894BE9ADA}">
      <dgm:prSet/>
      <dgm:spPr/>
      <dgm:t>
        <a:bodyPr/>
        <a:lstStyle/>
        <a:p>
          <a:endParaRPr lang="de-DE"/>
        </a:p>
      </dgm:t>
    </dgm:pt>
    <dgm:pt modelId="{67355899-2B5B-4313-AF68-3DB0F76367AC}" type="sibTrans" cxnId="{A133A802-9E40-4478-AD38-3A4894BE9ADA}">
      <dgm:prSet/>
      <dgm:spPr/>
      <dgm:t>
        <a:bodyPr/>
        <a:lstStyle/>
        <a:p>
          <a:endParaRPr lang="de-DE"/>
        </a:p>
      </dgm:t>
    </dgm:pt>
    <dgm:pt modelId="{C129A648-2B1A-41A5-8452-425D4D8283F5}">
      <dgm:prSet phldrT="[Text]" custT="1"/>
      <dgm:spPr>
        <a:solidFill>
          <a:srgbClr val="C00000"/>
        </a:solidFill>
      </dgm:spPr>
      <dgm:t>
        <a:bodyPr/>
        <a:lstStyle/>
        <a:p>
          <a:r>
            <a:rPr lang="en-GB" sz="2000" noProof="0" dirty="0" smtClean="0"/>
            <a:t>Accept and adopt the </a:t>
          </a:r>
          <a:r>
            <a:rPr lang="en-GB" sz="2000" noProof="0" dirty="0" smtClean="0">
              <a:solidFill>
                <a:schemeClr val="bg1"/>
              </a:solidFill>
            </a:rPr>
            <a:t>preparatory measures </a:t>
          </a:r>
          <a:r>
            <a:rPr lang="en-GB" sz="2000" noProof="0" dirty="0" smtClean="0"/>
            <a:t/>
          </a:r>
          <a:br>
            <a:rPr lang="en-GB" sz="2000" noProof="0" dirty="0" smtClean="0"/>
          </a:br>
          <a:r>
            <a:rPr lang="en-GB" sz="2000" noProof="0" dirty="0" smtClean="0"/>
            <a:t>November 2016</a:t>
          </a:r>
          <a:endParaRPr lang="en-GB" sz="2000" noProof="0" dirty="0"/>
        </a:p>
      </dgm:t>
    </dgm:pt>
    <dgm:pt modelId="{97EFEE08-6A61-4CDE-AB02-032A0FAF7005}" type="parTrans" cxnId="{55EA9A74-D47A-4B47-9EE9-D9340E77DE57}">
      <dgm:prSet/>
      <dgm:spPr/>
      <dgm:t>
        <a:bodyPr/>
        <a:lstStyle/>
        <a:p>
          <a:endParaRPr lang="de-DE"/>
        </a:p>
      </dgm:t>
    </dgm:pt>
    <dgm:pt modelId="{161CB175-BBE7-4D3C-808D-FDC94DB6DF1C}" type="sibTrans" cxnId="{55EA9A74-D47A-4B47-9EE9-D9340E77DE57}">
      <dgm:prSet/>
      <dgm:spPr/>
      <dgm:t>
        <a:bodyPr/>
        <a:lstStyle/>
        <a:p>
          <a:endParaRPr lang="de-DE"/>
        </a:p>
      </dgm:t>
    </dgm:pt>
    <dgm:pt modelId="{F5E8849B-629F-439D-BB69-16F97D2B52E0}">
      <dgm:prSet phldrT="[Text]" custT="1"/>
      <dgm:spPr>
        <a:solidFill>
          <a:srgbClr val="C00000"/>
        </a:solidFill>
      </dgm:spPr>
      <dgm:t>
        <a:bodyPr/>
        <a:lstStyle/>
        <a:p>
          <a:r>
            <a:rPr lang="en-GB" sz="2000" noProof="0" dirty="0" smtClean="0">
              <a:solidFill>
                <a:schemeClr val="bg1"/>
              </a:solidFill>
            </a:rPr>
            <a:t>Implementation</a:t>
          </a:r>
          <a:r>
            <a:rPr lang="en-GB" sz="2000" noProof="0" dirty="0" smtClean="0"/>
            <a:t> </a:t>
          </a:r>
        </a:p>
        <a:p>
          <a:r>
            <a:rPr lang="en-GB" sz="2000" noProof="0" dirty="0" smtClean="0"/>
            <a:t>Project duration three years</a:t>
          </a:r>
          <a:endParaRPr lang="en-GB" sz="2000" noProof="0" dirty="0"/>
        </a:p>
      </dgm:t>
    </dgm:pt>
    <dgm:pt modelId="{65E0E24A-84CE-4CCD-B3E2-F8CE175FED11}" type="parTrans" cxnId="{911BFBE8-467C-4A18-B6C8-6F0F2290B16B}">
      <dgm:prSet/>
      <dgm:spPr/>
      <dgm:t>
        <a:bodyPr/>
        <a:lstStyle/>
        <a:p>
          <a:endParaRPr lang="de-DE"/>
        </a:p>
      </dgm:t>
    </dgm:pt>
    <dgm:pt modelId="{023F3966-6D2D-44CC-92D8-1D64B99A0C22}" type="sibTrans" cxnId="{911BFBE8-467C-4A18-B6C8-6F0F2290B16B}">
      <dgm:prSet/>
      <dgm:spPr/>
      <dgm:t>
        <a:bodyPr/>
        <a:lstStyle/>
        <a:p>
          <a:endParaRPr lang="de-DE"/>
        </a:p>
      </dgm:t>
    </dgm:pt>
    <dgm:pt modelId="{1976033C-BE7B-4161-B99D-43448776FE44}" type="pres">
      <dgm:prSet presAssocID="{37032E07-1234-4639-8929-F860399B2C33}" presName="CompostProcess" presStyleCnt="0">
        <dgm:presLayoutVars>
          <dgm:dir/>
          <dgm:resizeHandles val="exact"/>
        </dgm:presLayoutVars>
      </dgm:prSet>
      <dgm:spPr/>
    </dgm:pt>
    <dgm:pt modelId="{FDE78DCA-80D0-460D-AFC7-ED36AA32F250}" type="pres">
      <dgm:prSet presAssocID="{37032E07-1234-4639-8929-F860399B2C33}" presName="arrow" presStyleLbl="bgShp" presStyleIdx="0" presStyleCnt="1"/>
      <dgm:spPr>
        <a:solidFill>
          <a:srgbClr val="CC3300">
            <a:alpha val="47843"/>
          </a:srgbClr>
        </a:solidFill>
      </dgm:spPr>
    </dgm:pt>
    <dgm:pt modelId="{3E43C1FA-E259-4586-A714-AF7DE92F06EB}" type="pres">
      <dgm:prSet presAssocID="{37032E07-1234-4639-8929-F860399B2C33}" presName="linearProcess" presStyleCnt="0"/>
      <dgm:spPr/>
    </dgm:pt>
    <dgm:pt modelId="{714D1DE4-D8F1-4167-B9C9-23F088683087}" type="pres">
      <dgm:prSet presAssocID="{E5D7574C-9CFD-40F9-90CB-F1BC89A9C9C1}" presName="textNode" presStyleLbl="node1" presStyleIdx="0" presStyleCnt="4">
        <dgm:presLayoutVars>
          <dgm:bulletEnabled val="1"/>
        </dgm:presLayoutVars>
      </dgm:prSet>
      <dgm:spPr/>
      <dgm:t>
        <a:bodyPr/>
        <a:lstStyle/>
        <a:p>
          <a:endParaRPr lang="de-DE"/>
        </a:p>
      </dgm:t>
    </dgm:pt>
    <dgm:pt modelId="{83B16CE4-234A-4CB7-BD0F-84BE0915B6E6}" type="pres">
      <dgm:prSet presAssocID="{EBF54F84-1AB8-4B9C-B6C5-7A4F42510C7D}" presName="sibTrans" presStyleCnt="0"/>
      <dgm:spPr/>
    </dgm:pt>
    <dgm:pt modelId="{C9362620-69B1-49DA-A469-4D9AD7F2A5E7}" type="pres">
      <dgm:prSet presAssocID="{26E1EF93-7734-4F97-A997-3256B37E1BD6}" presName="textNode" presStyleLbl="node1" presStyleIdx="1" presStyleCnt="4">
        <dgm:presLayoutVars>
          <dgm:bulletEnabled val="1"/>
        </dgm:presLayoutVars>
      </dgm:prSet>
      <dgm:spPr/>
      <dgm:t>
        <a:bodyPr/>
        <a:lstStyle/>
        <a:p>
          <a:endParaRPr lang="de-DE"/>
        </a:p>
      </dgm:t>
    </dgm:pt>
    <dgm:pt modelId="{24E459F8-1785-4F29-9FDA-8795CA76EBE0}" type="pres">
      <dgm:prSet presAssocID="{67355899-2B5B-4313-AF68-3DB0F76367AC}" presName="sibTrans" presStyleCnt="0"/>
      <dgm:spPr/>
    </dgm:pt>
    <dgm:pt modelId="{2CC69B47-EEA8-4C17-81A4-E7D1230E17C3}" type="pres">
      <dgm:prSet presAssocID="{C129A648-2B1A-41A5-8452-425D4D8283F5}" presName="textNode" presStyleLbl="node1" presStyleIdx="2" presStyleCnt="4">
        <dgm:presLayoutVars>
          <dgm:bulletEnabled val="1"/>
        </dgm:presLayoutVars>
      </dgm:prSet>
      <dgm:spPr/>
      <dgm:t>
        <a:bodyPr/>
        <a:lstStyle/>
        <a:p>
          <a:endParaRPr lang="de-DE"/>
        </a:p>
      </dgm:t>
    </dgm:pt>
    <dgm:pt modelId="{7D30E318-D05C-4D69-A369-9B368B613055}" type="pres">
      <dgm:prSet presAssocID="{161CB175-BBE7-4D3C-808D-FDC94DB6DF1C}" presName="sibTrans" presStyleCnt="0"/>
      <dgm:spPr/>
    </dgm:pt>
    <dgm:pt modelId="{8DF5B18C-49E4-4402-8871-FD567B52AF5E}" type="pres">
      <dgm:prSet presAssocID="{F5E8849B-629F-439D-BB69-16F97D2B52E0}" presName="textNode" presStyleLbl="node1" presStyleIdx="3" presStyleCnt="4" custLinFactNeighborX="727" custLinFactNeighborY="-521">
        <dgm:presLayoutVars>
          <dgm:bulletEnabled val="1"/>
        </dgm:presLayoutVars>
      </dgm:prSet>
      <dgm:spPr/>
      <dgm:t>
        <a:bodyPr/>
        <a:lstStyle/>
        <a:p>
          <a:endParaRPr lang="de-DE"/>
        </a:p>
      </dgm:t>
    </dgm:pt>
  </dgm:ptLst>
  <dgm:cxnLst>
    <dgm:cxn modelId="{A133A802-9E40-4478-AD38-3A4894BE9ADA}" srcId="{37032E07-1234-4639-8929-F860399B2C33}" destId="{26E1EF93-7734-4F97-A997-3256B37E1BD6}" srcOrd="1" destOrd="0" parTransId="{3B6A7D55-7778-47C9-A983-C2EF18B6A3E6}" sibTransId="{67355899-2B5B-4313-AF68-3DB0F76367AC}"/>
    <dgm:cxn modelId="{A240AC09-B7BE-4D2F-98EF-17CCCCE16E0E}" type="presOf" srcId="{F5E8849B-629F-439D-BB69-16F97D2B52E0}" destId="{8DF5B18C-49E4-4402-8871-FD567B52AF5E}" srcOrd="0" destOrd="0" presId="urn:microsoft.com/office/officeart/2005/8/layout/hProcess9"/>
    <dgm:cxn modelId="{911BFBE8-467C-4A18-B6C8-6F0F2290B16B}" srcId="{37032E07-1234-4639-8929-F860399B2C33}" destId="{F5E8849B-629F-439D-BB69-16F97D2B52E0}" srcOrd="3" destOrd="0" parTransId="{65E0E24A-84CE-4CCD-B3E2-F8CE175FED11}" sibTransId="{023F3966-6D2D-44CC-92D8-1D64B99A0C22}"/>
    <dgm:cxn modelId="{EE755145-249E-41B3-9936-EB203F14F69D}" type="presOf" srcId="{E5D7574C-9CFD-40F9-90CB-F1BC89A9C9C1}" destId="{714D1DE4-D8F1-4167-B9C9-23F088683087}" srcOrd="0" destOrd="0" presId="urn:microsoft.com/office/officeart/2005/8/layout/hProcess9"/>
    <dgm:cxn modelId="{55EA9A74-D47A-4B47-9EE9-D9340E77DE57}" srcId="{37032E07-1234-4639-8929-F860399B2C33}" destId="{C129A648-2B1A-41A5-8452-425D4D8283F5}" srcOrd="2" destOrd="0" parTransId="{97EFEE08-6A61-4CDE-AB02-032A0FAF7005}" sibTransId="{161CB175-BBE7-4D3C-808D-FDC94DB6DF1C}"/>
    <dgm:cxn modelId="{AA1F2A09-1CA9-4A83-97CC-2FA45B26677A}" type="presOf" srcId="{37032E07-1234-4639-8929-F860399B2C33}" destId="{1976033C-BE7B-4161-B99D-43448776FE44}" srcOrd="0" destOrd="0" presId="urn:microsoft.com/office/officeart/2005/8/layout/hProcess9"/>
    <dgm:cxn modelId="{1C1AD0AC-753E-4307-9A7D-74B678933F87}" type="presOf" srcId="{C129A648-2B1A-41A5-8452-425D4D8283F5}" destId="{2CC69B47-EEA8-4C17-81A4-E7D1230E17C3}" srcOrd="0" destOrd="0" presId="urn:microsoft.com/office/officeart/2005/8/layout/hProcess9"/>
    <dgm:cxn modelId="{4F56DD9E-9202-41BA-980C-9904789CAC7E}" type="presOf" srcId="{26E1EF93-7734-4F97-A997-3256B37E1BD6}" destId="{C9362620-69B1-49DA-A469-4D9AD7F2A5E7}" srcOrd="0" destOrd="0" presId="urn:microsoft.com/office/officeart/2005/8/layout/hProcess9"/>
    <dgm:cxn modelId="{0A647C35-6726-4509-9B93-5C9CFDFB909D}" srcId="{37032E07-1234-4639-8929-F860399B2C33}" destId="{E5D7574C-9CFD-40F9-90CB-F1BC89A9C9C1}" srcOrd="0" destOrd="0" parTransId="{29A5F9DC-8561-4504-A746-7C6A11D6923D}" sibTransId="{EBF54F84-1AB8-4B9C-B6C5-7A4F42510C7D}"/>
    <dgm:cxn modelId="{EC9EFFFD-D682-4B09-8A63-B2F3F32404F9}" type="presParOf" srcId="{1976033C-BE7B-4161-B99D-43448776FE44}" destId="{FDE78DCA-80D0-460D-AFC7-ED36AA32F250}" srcOrd="0" destOrd="0" presId="urn:microsoft.com/office/officeart/2005/8/layout/hProcess9"/>
    <dgm:cxn modelId="{DEF864E1-E5F4-4176-9568-21FD9E4B8D7A}" type="presParOf" srcId="{1976033C-BE7B-4161-B99D-43448776FE44}" destId="{3E43C1FA-E259-4586-A714-AF7DE92F06EB}" srcOrd="1" destOrd="0" presId="urn:microsoft.com/office/officeart/2005/8/layout/hProcess9"/>
    <dgm:cxn modelId="{C96CAD3E-7039-42EC-978C-35F5C5454928}" type="presParOf" srcId="{3E43C1FA-E259-4586-A714-AF7DE92F06EB}" destId="{714D1DE4-D8F1-4167-B9C9-23F088683087}" srcOrd="0" destOrd="0" presId="urn:microsoft.com/office/officeart/2005/8/layout/hProcess9"/>
    <dgm:cxn modelId="{6034E45C-4816-44FB-9092-11FA6F0E44BC}" type="presParOf" srcId="{3E43C1FA-E259-4586-A714-AF7DE92F06EB}" destId="{83B16CE4-234A-4CB7-BD0F-84BE0915B6E6}" srcOrd="1" destOrd="0" presId="urn:microsoft.com/office/officeart/2005/8/layout/hProcess9"/>
    <dgm:cxn modelId="{992529E3-D1C0-4FED-84CB-6CDED76960E1}" type="presParOf" srcId="{3E43C1FA-E259-4586-A714-AF7DE92F06EB}" destId="{C9362620-69B1-49DA-A469-4D9AD7F2A5E7}" srcOrd="2" destOrd="0" presId="urn:microsoft.com/office/officeart/2005/8/layout/hProcess9"/>
    <dgm:cxn modelId="{16171541-2CFE-46FC-9F2C-806DC94B84ED}" type="presParOf" srcId="{3E43C1FA-E259-4586-A714-AF7DE92F06EB}" destId="{24E459F8-1785-4F29-9FDA-8795CA76EBE0}" srcOrd="3" destOrd="0" presId="urn:microsoft.com/office/officeart/2005/8/layout/hProcess9"/>
    <dgm:cxn modelId="{18E04F30-D41C-4B41-9C10-9FD550896AE5}" type="presParOf" srcId="{3E43C1FA-E259-4586-A714-AF7DE92F06EB}" destId="{2CC69B47-EEA8-4C17-81A4-E7D1230E17C3}" srcOrd="4" destOrd="0" presId="urn:microsoft.com/office/officeart/2005/8/layout/hProcess9"/>
    <dgm:cxn modelId="{09CAAC1B-FAE6-41F7-A2BB-3BDBC54E77D1}" type="presParOf" srcId="{3E43C1FA-E259-4586-A714-AF7DE92F06EB}" destId="{7D30E318-D05C-4D69-A369-9B368B613055}" srcOrd="5" destOrd="0" presId="urn:microsoft.com/office/officeart/2005/8/layout/hProcess9"/>
    <dgm:cxn modelId="{4C212512-9DB2-454B-948D-E867E60A32F2}" type="presParOf" srcId="{3E43C1FA-E259-4586-A714-AF7DE92F06EB}" destId="{8DF5B18C-49E4-4402-8871-FD567B52AF5E}" srcOrd="6" destOrd="0" presId="urn:microsoft.com/office/officeart/2005/8/layout/hProcess9"/>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032E07-1234-4639-8929-F860399B2C33}" type="doc">
      <dgm:prSet loTypeId="urn:microsoft.com/office/officeart/2005/8/layout/hProcess9" loCatId="process" qsTypeId="urn:microsoft.com/office/officeart/2005/8/quickstyle/simple1" qsCatId="simple" csTypeId="urn:microsoft.com/office/officeart/2005/8/colors/accent1_2" csCatId="accent1" phldr="1"/>
      <dgm:spPr/>
    </dgm:pt>
    <dgm:pt modelId="{E5D7574C-9CFD-40F9-90CB-F1BC89A9C9C1}">
      <dgm:prSet phldrT="[Text]" custT="1"/>
      <dgm:spPr>
        <a:solidFill>
          <a:srgbClr val="C00000"/>
        </a:solidFill>
      </dgm:spPr>
      <dgm:t>
        <a:bodyPr/>
        <a:lstStyle/>
        <a:p>
          <a:r>
            <a:rPr lang="en-GB" sz="2000" noProof="0" dirty="0" smtClean="0"/>
            <a:t>Call and info session in Brussels</a:t>
          </a:r>
        </a:p>
        <a:p>
          <a:r>
            <a:rPr lang="en-GB" sz="2000" noProof="0" dirty="0" smtClean="0"/>
            <a:t>January 2016</a:t>
          </a:r>
          <a:endParaRPr lang="en-GB" sz="2000" noProof="0" dirty="0"/>
        </a:p>
      </dgm:t>
    </dgm:pt>
    <dgm:pt modelId="{29A5F9DC-8561-4504-A746-7C6A11D6923D}" type="parTrans" cxnId="{0A647C35-6726-4509-9B93-5C9CFDFB909D}">
      <dgm:prSet/>
      <dgm:spPr/>
      <dgm:t>
        <a:bodyPr/>
        <a:lstStyle/>
        <a:p>
          <a:endParaRPr lang="de-DE"/>
        </a:p>
      </dgm:t>
    </dgm:pt>
    <dgm:pt modelId="{EBF54F84-1AB8-4B9C-B6C5-7A4F42510C7D}" type="sibTrans" cxnId="{0A647C35-6726-4509-9B93-5C9CFDFB909D}">
      <dgm:prSet/>
      <dgm:spPr/>
      <dgm:t>
        <a:bodyPr/>
        <a:lstStyle/>
        <a:p>
          <a:endParaRPr lang="de-DE"/>
        </a:p>
      </dgm:t>
    </dgm:pt>
    <dgm:pt modelId="{26E1EF93-7734-4F97-A997-3256B37E1BD6}">
      <dgm:prSet phldrT="[Text]" custT="1"/>
      <dgm:spPr>
        <a:solidFill>
          <a:srgbClr val="C00000"/>
        </a:solidFill>
      </dgm:spPr>
      <dgm:t>
        <a:bodyPr/>
        <a:lstStyle/>
        <a:p>
          <a:r>
            <a:rPr lang="en-GB" sz="2000" noProof="0" dirty="0" smtClean="0"/>
            <a:t>Market research, p</a:t>
          </a:r>
          <a:r>
            <a:rPr lang="en-GB" sz="2000" noProof="0" dirty="0" smtClean="0">
              <a:solidFill>
                <a:schemeClr val="bg1"/>
              </a:solidFill>
            </a:rPr>
            <a:t>reparation of the application </a:t>
          </a:r>
          <a:r>
            <a:rPr lang="en-GB" sz="2000" noProof="0" dirty="0" smtClean="0"/>
            <a:t>and s</a:t>
          </a:r>
          <a:r>
            <a:rPr lang="en-GB" sz="2000" noProof="0" dirty="0" smtClean="0">
              <a:solidFill>
                <a:schemeClr val="bg1"/>
              </a:solidFill>
            </a:rPr>
            <a:t>ubmission</a:t>
          </a:r>
        </a:p>
        <a:p>
          <a:r>
            <a:rPr lang="en-GB" sz="2000" noProof="0" dirty="0" smtClean="0"/>
            <a:t>April 2016</a:t>
          </a:r>
          <a:endParaRPr lang="en-GB" sz="2000" noProof="0" dirty="0"/>
        </a:p>
      </dgm:t>
    </dgm:pt>
    <dgm:pt modelId="{3B6A7D55-7778-47C9-A983-C2EF18B6A3E6}" type="parTrans" cxnId="{A133A802-9E40-4478-AD38-3A4894BE9ADA}">
      <dgm:prSet/>
      <dgm:spPr/>
      <dgm:t>
        <a:bodyPr/>
        <a:lstStyle/>
        <a:p>
          <a:endParaRPr lang="de-DE"/>
        </a:p>
      </dgm:t>
    </dgm:pt>
    <dgm:pt modelId="{67355899-2B5B-4313-AF68-3DB0F76367AC}" type="sibTrans" cxnId="{A133A802-9E40-4478-AD38-3A4894BE9ADA}">
      <dgm:prSet/>
      <dgm:spPr/>
      <dgm:t>
        <a:bodyPr/>
        <a:lstStyle/>
        <a:p>
          <a:endParaRPr lang="de-DE"/>
        </a:p>
      </dgm:t>
    </dgm:pt>
    <dgm:pt modelId="{C129A648-2B1A-41A5-8452-425D4D8283F5}">
      <dgm:prSet phldrT="[Text]" custT="1"/>
      <dgm:spPr>
        <a:solidFill>
          <a:srgbClr val="C00000"/>
        </a:solidFill>
      </dgm:spPr>
      <dgm:t>
        <a:bodyPr/>
        <a:lstStyle/>
        <a:p>
          <a:r>
            <a:rPr lang="en-GB" sz="2000" noProof="0" dirty="0" smtClean="0"/>
            <a:t>Accept and adopt the </a:t>
          </a:r>
          <a:r>
            <a:rPr lang="en-GB" sz="2000" noProof="0" dirty="0" smtClean="0">
              <a:solidFill>
                <a:schemeClr val="bg1"/>
              </a:solidFill>
            </a:rPr>
            <a:t>preparatory measures </a:t>
          </a:r>
          <a:r>
            <a:rPr lang="en-GB" sz="2000" noProof="0" dirty="0" smtClean="0"/>
            <a:t/>
          </a:r>
          <a:br>
            <a:rPr lang="en-GB" sz="2000" noProof="0" dirty="0" smtClean="0"/>
          </a:br>
          <a:r>
            <a:rPr lang="en-GB" sz="2000" noProof="0" dirty="0" smtClean="0"/>
            <a:t>November 2016</a:t>
          </a:r>
          <a:endParaRPr lang="en-GB" sz="2000" noProof="0" dirty="0"/>
        </a:p>
      </dgm:t>
    </dgm:pt>
    <dgm:pt modelId="{97EFEE08-6A61-4CDE-AB02-032A0FAF7005}" type="parTrans" cxnId="{55EA9A74-D47A-4B47-9EE9-D9340E77DE57}">
      <dgm:prSet/>
      <dgm:spPr/>
      <dgm:t>
        <a:bodyPr/>
        <a:lstStyle/>
        <a:p>
          <a:endParaRPr lang="de-DE"/>
        </a:p>
      </dgm:t>
    </dgm:pt>
    <dgm:pt modelId="{161CB175-BBE7-4D3C-808D-FDC94DB6DF1C}" type="sibTrans" cxnId="{55EA9A74-D47A-4B47-9EE9-D9340E77DE57}">
      <dgm:prSet/>
      <dgm:spPr/>
      <dgm:t>
        <a:bodyPr/>
        <a:lstStyle/>
        <a:p>
          <a:endParaRPr lang="de-DE"/>
        </a:p>
      </dgm:t>
    </dgm:pt>
    <dgm:pt modelId="{F5E8849B-629F-439D-BB69-16F97D2B52E0}">
      <dgm:prSet phldrT="[Text]" custT="1"/>
      <dgm:spPr>
        <a:solidFill>
          <a:srgbClr val="C00000"/>
        </a:solidFill>
      </dgm:spPr>
      <dgm:t>
        <a:bodyPr/>
        <a:lstStyle/>
        <a:p>
          <a:r>
            <a:rPr lang="en-GB" sz="2000" noProof="0" dirty="0" smtClean="0">
              <a:solidFill>
                <a:schemeClr val="bg1"/>
              </a:solidFill>
            </a:rPr>
            <a:t>Implementation</a:t>
          </a:r>
          <a:r>
            <a:rPr lang="en-GB" sz="2000" noProof="0" dirty="0" smtClean="0"/>
            <a:t> </a:t>
          </a:r>
        </a:p>
        <a:p>
          <a:r>
            <a:rPr lang="en-GB" sz="2000" noProof="0" dirty="0" smtClean="0"/>
            <a:t>Project duration three years</a:t>
          </a:r>
          <a:endParaRPr lang="en-GB" sz="2000" noProof="0" dirty="0"/>
        </a:p>
      </dgm:t>
    </dgm:pt>
    <dgm:pt modelId="{65E0E24A-84CE-4CCD-B3E2-F8CE175FED11}" type="parTrans" cxnId="{911BFBE8-467C-4A18-B6C8-6F0F2290B16B}">
      <dgm:prSet/>
      <dgm:spPr/>
      <dgm:t>
        <a:bodyPr/>
        <a:lstStyle/>
        <a:p>
          <a:endParaRPr lang="de-DE"/>
        </a:p>
      </dgm:t>
    </dgm:pt>
    <dgm:pt modelId="{023F3966-6D2D-44CC-92D8-1D64B99A0C22}" type="sibTrans" cxnId="{911BFBE8-467C-4A18-B6C8-6F0F2290B16B}">
      <dgm:prSet/>
      <dgm:spPr/>
      <dgm:t>
        <a:bodyPr/>
        <a:lstStyle/>
        <a:p>
          <a:endParaRPr lang="de-DE"/>
        </a:p>
      </dgm:t>
    </dgm:pt>
    <dgm:pt modelId="{1976033C-BE7B-4161-B99D-43448776FE44}" type="pres">
      <dgm:prSet presAssocID="{37032E07-1234-4639-8929-F860399B2C33}" presName="CompostProcess" presStyleCnt="0">
        <dgm:presLayoutVars>
          <dgm:dir/>
          <dgm:resizeHandles val="exact"/>
        </dgm:presLayoutVars>
      </dgm:prSet>
      <dgm:spPr/>
    </dgm:pt>
    <dgm:pt modelId="{FDE78DCA-80D0-460D-AFC7-ED36AA32F250}" type="pres">
      <dgm:prSet presAssocID="{37032E07-1234-4639-8929-F860399B2C33}" presName="arrow" presStyleLbl="bgShp" presStyleIdx="0" presStyleCnt="1"/>
      <dgm:spPr>
        <a:solidFill>
          <a:srgbClr val="CC3300">
            <a:alpha val="47843"/>
          </a:srgbClr>
        </a:solidFill>
      </dgm:spPr>
    </dgm:pt>
    <dgm:pt modelId="{3E43C1FA-E259-4586-A714-AF7DE92F06EB}" type="pres">
      <dgm:prSet presAssocID="{37032E07-1234-4639-8929-F860399B2C33}" presName="linearProcess" presStyleCnt="0"/>
      <dgm:spPr/>
    </dgm:pt>
    <dgm:pt modelId="{714D1DE4-D8F1-4167-B9C9-23F088683087}" type="pres">
      <dgm:prSet presAssocID="{E5D7574C-9CFD-40F9-90CB-F1BC89A9C9C1}" presName="textNode" presStyleLbl="node1" presStyleIdx="0" presStyleCnt="4">
        <dgm:presLayoutVars>
          <dgm:bulletEnabled val="1"/>
        </dgm:presLayoutVars>
      </dgm:prSet>
      <dgm:spPr/>
      <dgm:t>
        <a:bodyPr/>
        <a:lstStyle/>
        <a:p>
          <a:endParaRPr lang="de-DE"/>
        </a:p>
      </dgm:t>
    </dgm:pt>
    <dgm:pt modelId="{83B16CE4-234A-4CB7-BD0F-84BE0915B6E6}" type="pres">
      <dgm:prSet presAssocID="{EBF54F84-1AB8-4B9C-B6C5-7A4F42510C7D}" presName="sibTrans" presStyleCnt="0"/>
      <dgm:spPr/>
    </dgm:pt>
    <dgm:pt modelId="{C9362620-69B1-49DA-A469-4D9AD7F2A5E7}" type="pres">
      <dgm:prSet presAssocID="{26E1EF93-7734-4F97-A997-3256B37E1BD6}" presName="textNode" presStyleLbl="node1" presStyleIdx="1" presStyleCnt="4">
        <dgm:presLayoutVars>
          <dgm:bulletEnabled val="1"/>
        </dgm:presLayoutVars>
      </dgm:prSet>
      <dgm:spPr/>
      <dgm:t>
        <a:bodyPr/>
        <a:lstStyle/>
        <a:p>
          <a:endParaRPr lang="de-DE"/>
        </a:p>
      </dgm:t>
    </dgm:pt>
    <dgm:pt modelId="{24E459F8-1785-4F29-9FDA-8795CA76EBE0}" type="pres">
      <dgm:prSet presAssocID="{67355899-2B5B-4313-AF68-3DB0F76367AC}" presName="sibTrans" presStyleCnt="0"/>
      <dgm:spPr/>
    </dgm:pt>
    <dgm:pt modelId="{2CC69B47-EEA8-4C17-81A4-E7D1230E17C3}" type="pres">
      <dgm:prSet presAssocID="{C129A648-2B1A-41A5-8452-425D4D8283F5}" presName="textNode" presStyleLbl="node1" presStyleIdx="2" presStyleCnt="4">
        <dgm:presLayoutVars>
          <dgm:bulletEnabled val="1"/>
        </dgm:presLayoutVars>
      </dgm:prSet>
      <dgm:spPr/>
      <dgm:t>
        <a:bodyPr/>
        <a:lstStyle/>
        <a:p>
          <a:endParaRPr lang="de-DE"/>
        </a:p>
      </dgm:t>
    </dgm:pt>
    <dgm:pt modelId="{7D30E318-D05C-4D69-A369-9B368B613055}" type="pres">
      <dgm:prSet presAssocID="{161CB175-BBE7-4D3C-808D-FDC94DB6DF1C}" presName="sibTrans" presStyleCnt="0"/>
      <dgm:spPr/>
    </dgm:pt>
    <dgm:pt modelId="{8DF5B18C-49E4-4402-8871-FD567B52AF5E}" type="pres">
      <dgm:prSet presAssocID="{F5E8849B-629F-439D-BB69-16F97D2B52E0}" presName="textNode" presStyleLbl="node1" presStyleIdx="3" presStyleCnt="4" custLinFactNeighborX="727" custLinFactNeighborY="-521">
        <dgm:presLayoutVars>
          <dgm:bulletEnabled val="1"/>
        </dgm:presLayoutVars>
      </dgm:prSet>
      <dgm:spPr/>
      <dgm:t>
        <a:bodyPr/>
        <a:lstStyle/>
        <a:p>
          <a:endParaRPr lang="de-DE"/>
        </a:p>
      </dgm:t>
    </dgm:pt>
  </dgm:ptLst>
  <dgm:cxnLst>
    <dgm:cxn modelId="{A133A802-9E40-4478-AD38-3A4894BE9ADA}" srcId="{37032E07-1234-4639-8929-F860399B2C33}" destId="{26E1EF93-7734-4F97-A997-3256B37E1BD6}" srcOrd="1" destOrd="0" parTransId="{3B6A7D55-7778-47C9-A983-C2EF18B6A3E6}" sibTransId="{67355899-2B5B-4313-AF68-3DB0F76367AC}"/>
    <dgm:cxn modelId="{A240AC09-B7BE-4D2F-98EF-17CCCCE16E0E}" type="presOf" srcId="{F5E8849B-629F-439D-BB69-16F97D2B52E0}" destId="{8DF5B18C-49E4-4402-8871-FD567B52AF5E}" srcOrd="0" destOrd="0" presId="urn:microsoft.com/office/officeart/2005/8/layout/hProcess9"/>
    <dgm:cxn modelId="{911BFBE8-467C-4A18-B6C8-6F0F2290B16B}" srcId="{37032E07-1234-4639-8929-F860399B2C33}" destId="{F5E8849B-629F-439D-BB69-16F97D2B52E0}" srcOrd="3" destOrd="0" parTransId="{65E0E24A-84CE-4CCD-B3E2-F8CE175FED11}" sibTransId="{023F3966-6D2D-44CC-92D8-1D64B99A0C22}"/>
    <dgm:cxn modelId="{EE755145-249E-41B3-9936-EB203F14F69D}" type="presOf" srcId="{E5D7574C-9CFD-40F9-90CB-F1BC89A9C9C1}" destId="{714D1DE4-D8F1-4167-B9C9-23F088683087}" srcOrd="0" destOrd="0" presId="urn:microsoft.com/office/officeart/2005/8/layout/hProcess9"/>
    <dgm:cxn modelId="{55EA9A74-D47A-4B47-9EE9-D9340E77DE57}" srcId="{37032E07-1234-4639-8929-F860399B2C33}" destId="{C129A648-2B1A-41A5-8452-425D4D8283F5}" srcOrd="2" destOrd="0" parTransId="{97EFEE08-6A61-4CDE-AB02-032A0FAF7005}" sibTransId="{161CB175-BBE7-4D3C-808D-FDC94DB6DF1C}"/>
    <dgm:cxn modelId="{AA1F2A09-1CA9-4A83-97CC-2FA45B26677A}" type="presOf" srcId="{37032E07-1234-4639-8929-F860399B2C33}" destId="{1976033C-BE7B-4161-B99D-43448776FE44}" srcOrd="0" destOrd="0" presId="urn:microsoft.com/office/officeart/2005/8/layout/hProcess9"/>
    <dgm:cxn modelId="{1C1AD0AC-753E-4307-9A7D-74B678933F87}" type="presOf" srcId="{C129A648-2B1A-41A5-8452-425D4D8283F5}" destId="{2CC69B47-EEA8-4C17-81A4-E7D1230E17C3}" srcOrd="0" destOrd="0" presId="urn:microsoft.com/office/officeart/2005/8/layout/hProcess9"/>
    <dgm:cxn modelId="{4F56DD9E-9202-41BA-980C-9904789CAC7E}" type="presOf" srcId="{26E1EF93-7734-4F97-A997-3256B37E1BD6}" destId="{C9362620-69B1-49DA-A469-4D9AD7F2A5E7}" srcOrd="0" destOrd="0" presId="urn:microsoft.com/office/officeart/2005/8/layout/hProcess9"/>
    <dgm:cxn modelId="{0A647C35-6726-4509-9B93-5C9CFDFB909D}" srcId="{37032E07-1234-4639-8929-F860399B2C33}" destId="{E5D7574C-9CFD-40F9-90CB-F1BC89A9C9C1}" srcOrd="0" destOrd="0" parTransId="{29A5F9DC-8561-4504-A746-7C6A11D6923D}" sibTransId="{EBF54F84-1AB8-4B9C-B6C5-7A4F42510C7D}"/>
    <dgm:cxn modelId="{EC9EFFFD-D682-4B09-8A63-B2F3F32404F9}" type="presParOf" srcId="{1976033C-BE7B-4161-B99D-43448776FE44}" destId="{FDE78DCA-80D0-460D-AFC7-ED36AA32F250}" srcOrd="0" destOrd="0" presId="urn:microsoft.com/office/officeart/2005/8/layout/hProcess9"/>
    <dgm:cxn modelId="{DEF864E1-E5F4-4176-9568-21FD9E4B8D7A}" type="presParOf" srcId="{1976033C-BE7B-4161-B99D-43448776FE44}" destId="{3E43C1FA-E259-4586-A714-AF7DE92F06EB}" srcOrd="1" destOrd="0" presId="urn:microsoft.com/office/officeart/2005/8/layout/hProcess9"/>
    <dgm:cxn modelId="{C96CAD3E-7039-42EC-978C-35F5C5454928}" type="presParOf" srcId="{3E43C1FA-E259-4586-A714-AF7DE92F06EB}" destId="{714D1DE4-D8F1-4167-B9C9-23F088683087}" srcOrd="0" destOrd="0" presId="urn:microsoft.com/office/officeart/2005/8/layout/hProcess9"/>
    <dgm:cxn modelId="{6034E45C-4816-44FB-9092-11FA6F0E44BC}" type="presParOf" srcId="{3E43C1FA-E259-4586-A714-AF7DE92F06EB}" destId="{83B16CE4-234A-4CB7-BD0F-84BE0915B6E6}" srcOrd="1" destOrd="0" presId="urn:microsoft.com/office/officeart/2005/8/layout/hProcess9"/>
    <dgm:cxn modelId="{992529E3-D1C0-4FED-84CB-6CDED76960E1}" type="presParOf" srcId="{3E43C1FA-E259-4586-A714-AF7DE92F06EB}" destId="{C9362620-69B1-49DA-A469-4D9AD7F2A5E7}" srcOrd="2" destOrd="0" presId="urn:microsoft.com/office/officeart/2005/8/layout/hProcess9"/>
    <dgm:cxn modelId="{16171541-2CFE-46FC-9F2C-806DC94B84ED}" type="presParOf" srcId="{3E43C1FA-E259-4586-A714-AF7DE92F06EB}" destId="{24E459F8-1785-4F29-9FDA-8795CA76EBE0}" srcOrd="3" destOrd="0" presId="urn:microsoft.com/office/officeart/2005/8/layout/hProcess9"/>
    <dgm:cxn modelId="{18E04F30-D41C-4B41-9C10-9FD550896AE5}" type="presParOf" srcId="{3E43C1FA-E259-4586-A714-AF7DE92F06EB}" destId="{2CC69B47-EEA8-4C17-81A4-E7D1230E17C3}" srcOrd="4" destOrd="0" presId="urn:microsoft.com/office/officeart/2005/8/layout/hProcess9"/>
    <dgm:cxn modelId="{09CAAC1B-FAE6-41F7-A2BB-3BDBC54E77D1}" type="presParOf" srcId="{3E43C1FA-E259-4586-A714-AF7DE92F06EB}" destId="{7D30E318-D05C-4D69-A369-9B368B613055}" srcOrd="5" destOrd="0" presId="urn:microsoft.com/office/officeart/2005/8/layout/hProcess9"/>
    <dgm:cxn modelId="{4C212512-9DB2-454B-948D-E867E60A32F2}" type="presParOf" srcId="{3E43C1FA-E259-4586-A714-AF7DE92F06EB}" destId="{8DF5B18C-49E4-4402-8871-FD567B52AF5E}" srcOrd="6" destOrd="0" presId="urn:microsoft.com/office/officeart/2005/8/layout/hProcess9"/>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DF4D1C33-63DE-44D4-84C6-D73110BF67B7}" type="datetimeFigureOut">
              <a:rPr lang="de-DE" smtClean="0"/>
              <a:pPr/>
              <a:t>27.04.2018</a:t>
            </a:fld>
            <a:endParaRPr lang="de-DE"/>
          </a:p>
        </p:txBody>
      </p:sp>
      <p:sp>
        <p:nvSpPr>
          <p:cNvPr id="4" name="Folienbildplatzhalt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E4B18CDF-2850-4FF1-8B58-A4D3490AA280}" type="slidenum">
              <a:rPr lang="de-DE" smtClean="0"/>
              <a:pPr/>
              <a:t>‹#›</a:t>
            </a:fld>
            <a:endParaRPr lang="de-DE"/>
          </a:p>
        </p:txBody>
      </p:sp>
    </p:spTree>
    <p:extLst>
      <p:ext uri="{BB962C8B-B14F-4D97-AF65-F5344CB8AC3E}">
        <p14:creationId xmlns:p14="http://schemas.microsoft.com/office/powerpoint/2010/main" val="1107469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Verfügbare Mittel</a:t>
            </a:r>
          </a:p>
          <a:p>
            <a:r>
              <a:rPr lang="de-DE" dirty="0" smtClean="0"/>
              <a:t>Wer darf Antrag stellen</a:t>
            </a:r>
          </a:p>
          <a:p>
            <a:r>
              <a:rPr lang="de-DE" dirty="0" err="1" smtClean="0"/>
              <a:t>Kofinanzierung</a:t>
            </a:r>
            <a:r>
              <a:rPr lang="de-DE" dirty="0" smtClean="0"/>
              <a:t> 70 %</a:t>
            </a:r>
            <a:r>
              <a:rPr lang="de-DE" baseline="0" dirty="0" smtClean="0"/>
              <a:t> und 80 %</a:t>
            </a:r>
          </a:p>
          <a:p>
            <a:r>
              <a:rPr lang="de-DE" baseline="0" dirty="0" smtClean="0"/>
              <a:t>Was kann gefördert werden (Maßnahmen)</a:t>
            </a:r>
          </a:p>
          <a:p>
            <a:r>
              <a:rPr lang="de-DE" baseline="0" dirty="0" smtClean="0"/>
              <a:t>Wie geht die Bewertung vor sich</a:t>
            </a:r>
          </a:p>
          <a:p>
            <a:r>
              <a:rPr lang="de-DE" baseline="0" dirty="0" smtClean="0"/>
              <a:t>Weiterführende Links zum </a:t>
            </a:r>
            <a:r>
              <a:rPr lang="de-DE" baseline="0" dirty="0" err="1" smtClean="0"/>
              <a:t>Helptesk</a:t>
            </a:r>
            <a:endParaRPr lang="de-DE" baseline="0" dirty="0" smtClean="0"/>
          </a:p>
          <a:p>
            <a:r>
              <a:rPr lang="de-DE" baseline="0" dirty="0" smtClean="0"/>
              <a:t>Infosession in Brüssel Stick mit Anleitung bekommen, Webpage wurde vorgestellt etc. </a:t>
            </a:r>
          </a:p>
          <a:p>
            <a:endParaRPr lang="de-AT" dirty="0"/>
          </a:p>
        </p:txBody>
      </p:sp>
      <p:sp>
        <p:nvSpPr>
          <p:cNvPr id="4" name="Foliennummernplatzhalter 3"/>
          <p:cNvSpPr>
            <a:spLocks noGrp="1"/>
          </p:cNvSpPr>
          <p:nvPr>
            <p:ph type="sldNum" sz="quarter" idx="10"/>
          </p:nvPr>
        </p:nvSpPr>
        <p:spPr/>
        <p:txBody>
          <a:bodyPr/>
          <a:lstStyle/>
          <a:p>
            <a:fld id="{E4B18CDF-2850-4FF1-8B58-A4D3490AA280}" type="slidenum">
              <a:rPr lang="de-DE" smtClean="0"/>
              <a:pPr/>
              <a:t>3</a:t>
            </a:fld>
            <a:endParaRPr lang="de-DE"/>
          </a:p>
        </p:txBody>
      </p:sp>
    </p:spTree>
    <p:extLst>
      <p:ext uri="{BB962C8B-B14F-4D97-AF65-F5344CB8AC3E}">
        <p14:creationId xmlns:p14="http://schemas.microsoft.com/office/powerpoint/2010/main" val="298800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Nicht am letzten Tag einreichen – </a:t>
            </a:r>
            <a:r>
              <a:rPr lang="de-DE" smtClean="0"/>
              <a:t>Technische Schwierigkeiten</a:t>
            </a:r>
            <a:endParaRPr lang="de-AT"/>
          </a:p>
        </p:txBody>
      </p:sp>
      <p:sp>
        <p:nvSpPr>
          <p:cNvPr id="4" name="Foliennummernplatzhalter 3"/>
          <p:cNvSpPr>
            <a:spLocks noGrp="1"/>
          </p:cNvSpPr>
          <p:nvPr>
            <p:ph type="sldNum" sz="quarter" idx="10"/>
          </p:nvPr>
        </p:nvSpPr>
        <p:spPr/>
        <p:txBody>
          <a:bodyPr/>
          <a:lstStyle/>
          <a:p>
            <a:fld id="{E4B18CDF-2850-4FF1-8B58-A4D3490AA280}" type="slidenum">
              <a:rPr lang="de-DE" smtClean="0"/>
              <a:pPr/>
              <a:t>7</a:t>
            </a:fld>
            <a:endParaRPr lang="de-DE"/>
          </a:p>
        </p:txBody>
      </p:sp>
    </p:spTree>
    <p:extLst>
      <p:ext uri="{BB962C8B-B14F-4D97-AF65-F5344CB8AC3E}">
        <p14:creationId xmlns:p14="http://schemas.microsoft.com/office/powerpoint/2010/main" val="2141278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4EFA40-4406-4C5C-A256-57D3E8E2A4C5}" type="slidenum">
              <a:rPr lang="de-AT"/>
              <a:pPr/>
              <a:t>13</a:t>
            </a:fld>
            <a:endParaRPr lang="de-AT"/>
          </a:p>
        </p:txBody>
      </p:sp>
      <p:sp>
        <p:nvSpPr>
          <p:cNvPr id="1056770" name="Rectangle 2"/>
          <p:cNvSpPr>
            <a:spLocks noGrp="1" noRot="1" noChangeAspect="1" noChangeArrowheads="1" noTextEdit="1"/>
          </p:cNvSpPr>
          <p:nvPr>
            <p:ph type="sldImg"/>
          </p:nvPr>
        </p:nvSpPr>
        <p:spPr>
          <a:xfrm>
            <a:off x="14288" y="935038"/>
            <a:ext cx="6600825" cy="3713162"/>
          </a:xfrm>
          <a:ln/>
        </p:spPr>
      </p:sp>
      <p:sp>
        <p:nvSpPr>
          <p:cNvPr id="1056771" name="Rectangle 3"/>
          <p:cNvSpPr>
            <a:spLocks noGrp="1" noChangeArrowheads="1"/>
          </p:cNvSpPr>
          <p:nvPr>
            <p:ph type="body" idx="1"/>
          </p:nvPr>
        </p:nvSpPr>
        <p:spPr>
          <a:xfrm>
            <a:off x="882512" y="5058203"/>
            <a:ext cx="4850685" cy="4482662"/>
          </a:xfrm>
        </p:spPr>
        <p:txBody>
          <a:bodyPr/>
          <a:lstStyle/>
          <a:p>
            <a:endParaRPr lang="de-DE" dirty="0"/>
          </a:p>
        </p:txBody>
      </p:sp>
    </p:spTree>
    <p:extLst>
      <p:ext uri="{BB962C8B-B14F-4D97-AF65-F5344CB8AC3E}">
        <p14:creationId xmlns:p14="http://schemas.microsoft.com/office/powerpoint/2010/main" val="4156831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AT" dirty="0" smtClean="0"/>
              <a:t>Umfrage über</a:t>
            </a:r>
            <a:r>
              <a:rPr lang="de-AT" baseline="0" dirty="0" smtClean="0"/>
              <a:t> die Bekanntheit der Qualitätssiegel wurde von uns beauftragt und durchgeführt</a:t>
            </a:r>
            <a:endParaRPr lang="de-AT" dirty="0"/>
          </a:p>
        </p:txBody>
      </p:sp>
      <p:sp>
        <p:nvSpPr>
          <p:cNvPr id="4" name="Foliennummernplatzhalter 3"/>
          <p:cNvSpPr>
            <a:spLocks noGrp="1"/>
          </p:cNvSpPr>
          <p:nvPr>
            <p:ph type="sldNum" sz="quarter" idx="10"/>
          </p:nvPr>
        </p:nvSpPr>
        <p:spPr/>
        <p:txBody>
          <a:bodyPr/>
          <a:lstStyle/>
          <a:p>
            <a:fld id="{E4B18CDF-2850-4FF1-8B58-A4D3490AA280}" type="slidenum">
              <a:rPr lang="de-DE" smtClean="0"/>
              <a:pPr/>
              <a:t>16</a:t>
            </a:fld>
            <a:endParaRPr lang="de-DE"/>
          </a:p>
        </p:txBody>
      </p:sp>
    </p:spTree>
    <p:extLst>
      <p:ext uri="{BB962C8B-B14F-4D97-AF65-F5344CB8AC3E}">
        <p14:creationId xmlns:p14="http://schemas.microsoft.com/office/powerpoint/2010/main" val="2964960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smtClean="0">
                <a:solidFill>
                  <a:srgbClr val="C00000"/>
                </a:solidFill>
              </a:rPr>
              <a:t>Ziel 1: </a:t>
            </a:r>
            <a:r>
              <a:rPr lang="de-DE" sz="1200" dirty="0" smtClean="0"/>
              <a:t>immer</a:t>
            </a:r>
          </a:p>
          <a:p>
            <a:endParaRPr lang="de-DE" sz="1200" dirty="0" smtClean="0"/>
          </a:p>
          <a:p>
            <a:pPr>
              <a:tabLst>
                <a:tab pos="1254125" algn="l"/>
              </a:tabLst>
            </a:pPr>
            <a:r>
              <a:rPr lang="de-DE" sz="1200" dirty="0" smtClean="0">
                <a:solidFill>
                  <a:srgbClr val="C00000"/>
                </a:solidFill>
              </a:rPr>
              <a:t>Ziel 2: </a:t>
            </a:r>
            <a:r>
              <a:rPr lang="de-DE" sz="1200" dirty="0" smtClean="0"/>
              <a:t>sachlicher</a:t>
            </a:r>
            <a:r>
              <a:rPr lang="de-DE" sz="1200" baseline="0" dirty="0" smtClean="0"/>
              <a:t> Zugang</a:t>
            </a:r>
            <a:r>
              <a:rPr lang="de-DE" sz="1200" dirty="0" smtClean="0"/>
              <a:t> </a:t>
            </a:r>
          </a:p>
          <a:p>
            <a:pPr marL="0" indent="0">
              <a:buNone/>
              <a:tabLst>
                <a:tab pos="1254125" algn="l"/>
              </a:tabLst>
            </a:pPr>
            <a:endParaRPr lang="de-DE" sz="1200" dirty="0" smtClean="0"/>
          </a:p>
          <a:p>
            <a:pPr>
              <a:tabLst>
                <a:tab pos="1254125" algn="l"/>
              </a:tabLst>
            </a:pPr>
            <a:r>
              <a:rPr lang="de-DE" sz="1200" dirty="0" smtClean="0">
                <a:solidFill>
                  <a:srgbClr val="C00000"/>
                </a:solidFill>
              </a:rPr>
              <a:t>Ziel 3: </a:t>
            </a:r>
            <a:r>
              <a:rPr lang="de-DE" sz="1200" dirty="0" smtClean="0">
                <a:solidFill>
                  <a:schemeClr val="tx1"/>
                </a:solidFill>
              </a:rPr>
              <a:t>emotionaler</a:t>
            </a:r>
            <a:r>
              <a:rPr lang="de-DE" sz="1200" baseline="0" dirty="0" smtClean="0">
                <a:solidFill>
                  <a:schemeClr val="tx1"/>
                </a:solidFill>
              </a:rPr>
              <a:t> Zugang</a:t>
            </a:r>
            <a:endParaRPr lang="de-DE" sz="1200" dirty="0" smtClean="0"/>
          </a:p>
        </p:txBody>
      </p:sp>
      <p:sp>
        <p:nvSpPr>
          <p:cNvPr id="4" name="Foliennummernplatzhalter 3"/>
          <p:cNvSpPr>
            <a:spLocks noGrp="1"/>
          </p:cNvSpPr>
          <p:nvPr>
            <p:ph type="sldNum" sz="quarter" idx="10"/>
          </p:nvPr>
        </p:nvSpPr>
        <p:spPr/>
        <p:txBody>
          <a:bodyPr/>
          <a:lstStyle/>
          <a:p>
            <a:fld id="{E4B18CDF-2850-4FF1-8B58-A4D3490AA280}" type="slidenum">
              <a:rPr lang="de-DE" smtClean="0"/>
              <a:pPr/>
              <a:t>17</a:t>
            </a:fld>
            <a:endParaRPr lang="de-DE"/>
          </a:p>
        </p:txBody>
      </p:sp>
    </p:spTree>
    <p:extLst>
      <p:ext uri="{BB962C8B-B14F-4D97-AF65-F5344CB8AC3E}">
        <p14:creationId xmlns:p14="http://schemas.microsoft.com/office/powerpoint/2010/main" val="4262111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259" y="2130426"/>
            <a:ext cx="10363483"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828516" y="3886200"/>
            <a:ext cx="853496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AT"/>
          </a:p>
        </p:txBody>
      </p:sp>
      <p:sp>
        <p:nvSpPr>
          <p:cNvPr id="4" name="Datumsplatzhalter 3"/>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5" name="Fußzeilenplatzhalter 4"/>
          <p:cNvSpPr>
            <a:spLocks noGrp="1"/>
          </p:cNvSpPr>
          <p:nvPr>
            <p:ph type="ftr" sz="quarter" idx="11"/>
          </p:nvPr>
        </p:nvSpPr>
        <p:spPr/>
        <p:txBody>
          <a:bodyPr/>
          <a:lstStyle>
            <a:lvl1pPr>
              <a:defRPr/>
            </a:lvl1pPr>
          </a:lstStyle>
          <a:p>
            <a:endParaRPr lang="de-AT" dirty="0"/>
          </a:p>
        </p:txBody>
      </p:sp>
      <p:sp>
        <p:nvSpPr>
          <p:cNvPr id="6" name="Foliennummernplatzhalter 5"/>
          <p:cNvSpPr>
            <a:spLocks noGrp="1"/>
          </p:cNvSpPr>
          <p:nvPr>
            <p:ph type="sldNum" sz="quarter" idx="12"/>
          </p:nvPr>
        </p:nvSpPr>
        <p:spPr/>
        <p:txBody>
          <a:bodyPr/>
          <a:lstStyle>
            <a:lvl1pPr>
              <a:defRPr/>
            </a:lvl1pPr>
          </a:lstStyle>
          <a:p>
            <a:fld id="{9D1FE7BC-CAD2-4362-B793-AF1CEADDC3B1}" type="slidenum">
              <a:rPr lang="de-AT"/>
              <a:pPr/>
              <a:t>‹#›</a:t>
            </a:fld>
            <a:endParaRPr lang="de-AT" dirty="0"/>
          </a:p>
        </p:txBody>
      </p:sp>
    </p:spTree>
    <p:extLst>
      <p:ext uri="{BB962C8B-B14F-4D97-AF65-F5344CB8AC3E}">
        <p14:creationId xmlns:p14="http://schemas.microsoft.com/office/powerpoint/2010/main" val="37929458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a:defRPr sz="2800"/>
            </a:lvl1pPr>
            <a:lvl2pPr>
              <a:defRPr sz="2400"/>
            </a:lvl2pPr>
            <a:lvl3pPr>
              <a:defRPr sz="2000"/>
            </a:lvl3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AT" dirty="0"/>
          </a:p>
        </p:txBody>
      </p:sp>
      <p:sp>
        <p:nvSpPr>
          <p:cNvPr id="4" name="Datumsplatzhalter 3"/>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5" name="Fußzeilenplatzhalter 4"/>
          <p:cNvSpPr>
            <a:spLocks noGrp="1"/>
          </p:cNvSpPr>
          <p:nvPr>
            <p:ph type="ftr" sz="quarter" idx="11"/>
          </p:nvPr>
        </p:nvSpPr>
        <p:spPr/>
        <p:txBody>
          <a:bodyPr/>
          <a:lstStyle>
            <a:lvl1pPr>
              <a:defRPr/>
            </a:lvl1pPr>
          </a:lstStyle>
          <a:p>
            <a:endParaRPr lang="de-AT" dirty="0"/>
          </a:p>
        </p:txBody>
      </p:sp>
      <p:sp>
        <p:nvSpPr>
          <p:cNvPr id="6" name="Foliennummernplatzhalter 5"/>
          <p:cNvSpPr>
            <a:spLocks noGrp="1"/>
          </p:cNvSpPr>
          <p:nvPr>
            <p:ph type="sldNum" sz="quarter" idx="12"/>
          </p:nvPr>
        </p:nvSpPr>
        <p:spPr/>
        <p:txBody>
          <a:bodyPr/>
          <a:lstStyle>
            <a:lvl1pPr>
              <a:defRPr/>
            </a:lvl1pPr>
          </a:lstStyle>
          <a:p>
            <a:fld id="{FA45A066-D536-411A-BE07-EFCAF3ABD158}" type="slidenum">
              <a:rPr lang="de-AT"/>
              <a:pPr/>
              <a:t>‹#›</a:t>
            </a:fld>
            <a:endParaRPr lang="de-AT" dirty="0"/>
          </a:p>
        </p:txBody>
      </p:sp>
      <p:sp>
        <p:nvSpPr>
          <p:cNvPr id="7" name="Titel 1"/>
          <p:cNvSpPr>
            <a:spLocks noGrp="1"/>
          </p:cNvSpPr>
          <p:nvPr>
            <p:ph type="title"/>
          </p:nvPr>
        </p:nvSpPr>
        <p:spPr>
          <a:xfrm>
            <a:off x="609506" y="274638"/>
            <a:ext cx="10972989" cy="1143000"/>
          </a:xfrm>
        </p:spPr>
        <p:txBody>
          <a:bodyPr/>
          <a:lstStyle>
            <a:lvl1pPr>
              <a:defRPr sz="3200" b="1">
                <a:solidFill>
                  <a:srgbClr val="CC0000"/>
                </a:solidFill>
                <a:effectLst>
                  <a:outerShdw blurRad="38100" dist="38100" dir="2700000" algn="tl">
                    <a:srgbClr val="000000">
                      <a:alpha val="43137"/>
                    </a:srgbClr>
                  </a:outerShdw>
                </a:effectLst>
              </a:defRPr>
            </a:lvl1pPr>
          </a:lstStyle>
          <a:p>
            <a:r>
              <a:rPr lang="de-DE" dirty="0" smtClean="0"/>
              <a:t>Titelmasterformat durch Klicken bearbeiten</a:t>
            </a:r>
            <a:endParaRPr lang="de-DE" dirty="0"/>
          </a:p>
        </p:txBody>
      </p:sp>
    </p:spTree>
    <p:extLst>
      <p:ext uri="{BB962C8B-B14F-4D97-AF65-F5344CB8AC3E}">
        <p14:creationId xmlns:p14="http://schemas.microsoft.com/office/powerpoint/2010/main" val="20275906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473" y="4406901"/>
            <a:ext cx="10363483"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963473" y="2906713"/>
            <a:ext cx="10363483"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3"/>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5" name="Fußzeilenplatzhalter 4"/>
          <p:cNvSpPr>
            <a:spLocks noGrp="1"/>
          </p:cNvSpPr>
          <p:nvPr>
            <p:ph type="ftr" sz="quarter" idx="11"/>
          </p:nvPr>
        </p:nvSpPr>
        <p:spPr/>
        <p:txBody>
          <a:bodyPr/>
          <a:lstStyle>
            <a:lvl1pPr>
              <a:defRPr/>
            </a:lvl1pPr>
          </a:lstStyle>
          <a:p>
            <a:endParaRPr lang="de-AT" dirty="0"/>
          </a:p>
        </p:txBody>
      </p:sp>
      <p:sp>
        <p:nvSpPr>
          <p:cNvPr id="6" name="Foliennummernplatzhalter 5"/>
          <p:cNvSpPr>
            <a:spLocks noGrp="1"/>
          </p:cNvSpPr>
          <p:nvPr>
            <p:ph type="sldNum" sz="quarter" idx="12"/>
          </p:nvPr>
        </p:nvSpPr>
        <p:spPr/>
        <p:txBody>
          <a:bodyPr/>
          <a:lstStyle>
            <a:lvl1pPr>
              <a:defRPr/>
            </a:lvl1pPr>
          </a:lstStyle>
          <a:p>
            <a:fld id="{A5691580-39D7-4E71-AD4E-E8E526B8F980}" type="slidenum">
              <a:rPr lang="de-AT"/>
              <a:pPr/>
              <a:t>‹#›</a:t>
            </a:fld>
            <a:endParaRPr lang="de-AT" dirty="0"/>
          </a:p>
        </p:txBody>
      </p:sp>
    </p:spTree>
    <p:extLst>
      <p:ext uri="{BB962C8B-B14F-4D97-AF65-F5344CB8AC3E}">
        <p14:creationId xmlns:p14="http://schemas.microsoft.com/office/powerpoint/2010/main" val="24079513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609506" y="1600201"/>
            <a:ext cx="539469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6185912" y="1600201"/>
            <a:ext cx="53965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4"/>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6" name="Fußzeilenplatzhalter 5"/>
          <p:cNvSpPr>
            <a:spLocks noGrp="1"/>
          </p:cNvSpPr>
          <p:nvPr>
            <p:ph type="ftr" sz="quarter" idx="11"/>
          </p:nvPr>
        </p:nvSpPr>
        <p:spPr/>
        <p:txBody>
          <a:bodyPr/>
          <a:lstStyle>
            <a:lvl1pPr>
              <a:defRPr/>
            </a:lvl1pPr>
          </a:lstStyle>
          <a:p>
            <a:endParaRPr lang="de-AT" dirty="0"/>
          </a:p>
        </p:txBody>
      </p:sp>
      <p:sp>
        <p:nvSpPr>
          <p:cNvPr id="7" name="Foliennummernplatzhalter 6"/>
          <p:cNvSpPr>
            <a:spLocks noGrp="1"/>
          </p:cNvSpPr>
          <p:nvPr>
            <p:ph type="sldNum" sz="quarter" idx="12"/>
          </p:nvPr>
        </p:nvSpPr>
        <p:spPr/>
        <p:txBody>
          <a:bodyPr/>
          <a:lstStyle>
            <a:lvl1pPr>
              <a:defRPr/>
            </a:lvl1pPr>
          </a:lstStyle>
          <a:p>
            <a:fld id="{BD686DEC-E094-4B7E-AECC-250A017D0A36}" type="slidenum">
              <a:rPr lang="de-AT"/>
              <a:pPr/>
              <a:t>‹#›</a:t>
            </a:fld>
            <a:endParaRPr lang="de-AT" dirty="0"/>
          </a:p>
        </p:txBody>
      </p:sp>
    </p:spTree>
    <p:extLst>
      <p:ext uri="{BB962C8B-B14F-4D97-AF65-F5344CB8AC3E}">
        <p14:creationId xmlns:p14="http://schemas.microsoft.com/office/powerpoint/2010/main" val="1800955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609506" y="1535113"/>
            <a:ext cx="538711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09506" y="2174875"/>
            <a:ext cx="538711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6193483" y="1535113"/>
            <a:ext cx="5389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93483" y="2174875"/>
            <a:ext cx="5389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8" name="Fußzeilenplatzhalter 7"/>
          <p:cNvSpPr>
            <a:spLocks noGrp="1"/>
          </p:cNvSpPr>
          <p:nvPr>
            <p:ph type="ftr" sz="quarter" idx="11"/>
          </p:nvPr>
        </p:nvSpPr>
        <p:spPr/>
        <p:txBody>
          <a:bodyPr/>
          <a:lstStyle>
            <a:lvl1pPr>
              <a:defRPr/>
            </a:lvl1pPr>
          </a:lstStyle>
          <a:p>
            <a:endParaRPr lang="de-AT" dirty="0"/>
          </a:p>
        </p:txBody>
      </p:sp>
      <p:sp>
        <p:nvSpPr>
          <p:cNvPr id="9" name="Foliennummernplatzhalter 8"/>
          <p:cNvSpPr>
            <a:spLocks noGrp="1"/>
          </p:cNvSpPr>
          <p:nvPr>
            <p:ph type="sldNum" sz="quarter" idx="12"/>
          </p:nvPr>
        </p:nvSpPr>
        <p:spPr/>
        <p:txBody>
          <a:bodyPr/>
          <a:lstStyle>
            <a:lvl1pPr>
              <a:defRPr/>
            </a:lvl1pPr>
          </a:lstStyle>
          <a:p>
            <a:fld id="{81E96CA1-B482-40E8-85A8-4BE426F43918}" type="slidenum">
              <a:rPr lang="de-AT"/>
              <a:pPr/>
              <a:t>‹#›</a:t>
            </a:fld>
            <a:endParaRPr lang="de-AT" dirty="0"/>
          </a:p>
        </p:txBody>
      </p:sp>
    </p:spTree>
    <p:extLst>
      <p:ext uri="{BB962C8B-B14F-4D97-AF65-F5344CB8AC3E}">
        <p14:creationId xmlns:p14="http://schemas.microsoft.com/office/powerpoint/2010/main" val="2971011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4" name="Fußzeilenplatzhalter 3"/>
          <p:cNvSpPr>
            <a:spLocks noGrp="1"/>
          </p:cNvSpPr>
          <p:nvPr>
            <p:ph type="ftr" sz="quarter" idx="11"/>
          </p:nvPr>
        </p:nvSpPr>
        <p:spPr/>
        <p:txBody>
          <a:bodyPr/>
          <a:lstStyle>
            <a:lvl1pPr>
              <a:defRPr/>
            </a:lvl1pPr>
          </a:lstStyle>
          <a:p>
            <a:endParaRPr lang="de-AT" dirty="0"/>
          </a:p>
        </p:txBody>
      </p:sp>
      <p:sp>
        <p:nvSpPr>
          <p:cNvPr id="5" name="Foliennummernplatzhalter 4"/>
          <p:cNvSpPr>
            <a:spLocks noGrp="1"/>
          </p:cNvSpPr>
          <p:nvPr>
            <p:ph type="sldNum" sz="quarter" idx="12"/>
          </p:nvPr>
        </p:nvSpPr>
        <p:spPr/>
        <p:txBody>
          <a:bodyPr/>
          <a:lstStyle>
            <a:lvl1pPr>
              <a:defRPr/>
            </a:lvl1pPr>
          </a:lstStyle>
          <a:p>
            <a:fld id="{DE4079F6-EF45-4C2A-AFB9-433ADE98E657}" type="slidenum">
              <a:rPr lang="de-AT"/>
              <a:pPr/>
              <a:t>‹#›</a:t>
            </a:fld>
            <a:endParaRPr lang="de-AT" dirty="0"/>
          </a:p>
        </p:txBody>
      </p:sp>
    </p:spTree>
    <p:extLst>
      <p:ext uri="{BB962C8B-B14F-4D97-AF65-F5344CB8AC3E}">
        <p14:creationId xmlns:p14="http://schemas.microsoft.com/office/powerpoint/2010/main" val="22772739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3" name="Fußzeilenplatzhalter 2"/>
          <p:cNvSpPr>
            <a:spLocks noGrp="1"/>
          </p:cNvSpPr>
          <p:nvPr>
            <p:ph type="ftr" sz="quarter" idx="11"/>
          </p:nvPr>
        </p:nvSpPr>
        <p:spPr/>
        <p:txBody>
          <a:bodyPr/>
          <a:lstStyle>
            <a:lvl1pPr>
              <a:defRPr/>
            </a:lvl1pPr>
          </a:lstStyle>
          <a:p>
            <a:endParaRPr lang="de-AT" dirty="0"/>
          </a:p>
        </p:txBody>
      </p:sp>
      <p:sp>
        <p:nvSpPr>
          <p:cNvPr id="4" name="Foliennummernplatzhalter 3"/>
          <p:cNvSpPr>
            <a:spLocks noGrp="1"/>
          </p:cNvSpPr>
          <p:nvPr>
            <p:ph type="sldNum" sz="quarter" idx="12"/>
          </p:nvPr>
        </p:nvSpPr>
        <p:spPr/>
        <p:txBody>
          <a:bodyPr/>
          <a:lstStyle>
            <a:lvl1pPr>
              <a:defRPr/>
            </a:lvl1pPr>
          </a:lstStyle>
          <a:p>
            <a:fld id="{5CB33E22-4E08-47CF-8CBD-17E66BE1CDD6}" type="slidenum">
              <a:rPr lang="de-AT"/>
              <a:pPr/>
              <a:t>‹#›</a:t>
            </a:fld>
            <a:endParaRPr lang="de-AT" dirty="0"/>
          </a:p>
        </p:txBody>
      </p:sp>
    </p:spTree>
    <p:extLst>
      <p:ext uri="{BB962C8B-B14F-4D97-AF65-F5344CB8AC3E}">
        <p14:creationId xmlns:p14="http://schemas.microsoft.com/office/powerpoint/2010/main" val="391018127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506" y="273050"/>
            <a:ext cx="4011000"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4766256" y="273051"/>
            <a:ext cx="681623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609506" y="1435101"/>
            <a:ext cx="40110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6" name="Fußzeilenplatzhalter 5"/>
          <p:cNvSpPr>
            <a:spLocks noGrp="1"/>
          </p:cNvSpPr>
          <p:nvPr>
            <p:ph type="ftr" sz="quarter" idx="11"/>
          </p:nvPr>
        </p:nvSpPr>
        <p:spPr/>
        <p:txBody>
          <a:bodyPr/>
          <a:lstStyle>
            <a:lvl1pPr>
              <a:defRPr/>
            </a:lvl1pPr>
          </a:lstStyle>
          <a:p>
            <a:endParaRPr lang="de-AT" dirty="0"/>
          </a:p>
        </p:txBody>
      </p:sp>
      <p:sp>
        <p:nvSpPr>
          <p:cNvPr id="7" name="Foliennummernplatzhalter 6"/>
          <p:cNvSpPr>
            <a:spLocks noGrp="1"/>
          </p:cNvSpPr>
          <p:nvPr>
            <p:ph type="sldNum" sz="quarter" idx="12"/>
          </p:nvPr>
        </p:nvSpPr>
        <p:spPr/>
        <p:txBody>
          <a:bodyPr/>
          <a:lstStyle>
            <a:lvl1pPr>
              <a:defRPr/>
            </a:lvl1pPr>
          </a:lstStyle>
          <a:p>
            <a:fld id="{58B220C6-BC6C-4199-8699-D046EF0239EB}" type="slidenum">
              <a:rPr lang="de-AT"/>
              <a:pPr/>
              <a:t>‹#›</a:t>
            </a:fld>
            <a:endParaRPr lang="de-AT" dirty="0"/>
          </a:p>
        </p:txBody>
      </p:sp>
    </p:spTree>
    <p:extLst>
      <p:ext uri="{BB962C8B-B14F-4D97-AF65-F5344CB8AC3E}">
        <p14:creationId xmlns:p14="http://schemas.microsoft.com/office/powerpoint/2010/main" val="402766645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8807" y="4800600"/>
            <a:ext cx="7315957"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2388807" y="612775"/>
            <a:ext cx="731595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dirty="0"/>
          </a:p>
        </p:txBody>
      </p:sp>
      <p:sp>
        <p:nvSpPr>
          <p:cNvPr id="4" name="Textplatzhalter 3"/>
          <p:cNvSpPr>
            <a:spLocks noGrp="1"/>
          </p:cNvSpPr>
          <p:nvPr>
            <p:ph type="body" sz="half" idx="2"/>
          </p:nvPr>
        </p:nvSpPr>
        <p:spPr>
          <a:xfrm>
            <a:off x="2388807" y="5367338"/>
            <a:ext cx="731595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6" name="Fußzeilenplatzhalter 5"/>
          <p:cNvSpPr>
            <a:spLocks noGrp="1"/>
          </p:cNvSpPr>
          <p:nvPr>
            <p:ph type="ftr" sz="quarter" idx="11"/>
          </p:nvPr>
        </p:nvSpPr>
        <p:spPr/>
        <p:txBody>
          <a:bodyPr/>
          <a:lstStyle>
            <a:lvl1pPr>
              <a:defRPr/>
            </a:lvl1pPr>
          </a:lstStyle>
          <a:p>
            <a:endParaRPr lang="de-AT" dirty="0"/>
          </a:p>
        </p:txBody>
      </p:sp>
      <p:sp>
        <p:nvSpPr>
          <p:cNvPr id="7" name="Foliennummernplatzhalter 6"/>
          <p:cNvSpPr>
            <a:spLocks noGrp="1"/>
          </p:cNvSpPr>
          <p:nvPr>
            <p:ph type="sldNum" sz="quarter" idx="12"/>
          </p:nvPr>
        </p:nvSpPr>
        <p:spPr/>
        <p:txBody>
          <a:bodyPr/>
          <a:lstStyle>
            <a:lvl1pPr>
              <a:defRPr/>
            </a:lvl1pPr>
          </a:lstStyle>
          <a:p>
            <a:fld id="{0DA5FEFF-8D18-48F9-836E-2390A8BAB468}" type="slidenum">
              <a:rPr lang="de-AT"/>
              <a:pPr/>
              <a:t>‹#›</a:t>
            </a:fld>
            <a:endParaRPr lang="de-AT" dirty="0"/>
          </a:p>
        </p:txBody>
      </p:sp>
    </p:spTree>
    <p:extLst>
      <p:ext uri="{BB962C8B-B14F-4D97-AF65-F5344CB8AC3E}">
        <p14:creationId xmlns:p14="http://schemas.microsoft.com/office/powerpoint/2010/main" val="20516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5" name="Fußzeilenplatzhalter 4"/>
          <p:cNvSpPr>
            <a:spLocks noGrp="1"/>
          </p:cNvSpPr>
          <p:nvPr>
            <p:ph type="ftr" sz="quarter" idx="11"/>
          </p:nvPr>
        </p:nvSpPr>
        <p:spPr/>
        <p:txBody>
          <a:bodyPr/>
          <a:lstStyle>
            <a:lvl1pPr>
              <a:defRPr/>
            </a:lvl1pPr>
          </a:lstStyle>
          <a:p>
            <a:endParaRPr lang="de-AT" dirty="0"/>
          </a:p>
        </p:txBody>
      </p:sp>
      <p:sp>
        <p:nvSpPr>
          <p:cNvPr id="6" name="Foliennummernplatzhalter 5"/>
          <p:cNvSpPr>
            <a:spLocks noGrp="1"/>
          </p:cNvSpPr>
          <p:nvPr>
            <p:ph type="sldNum" sz="quarter" idx="12"/>
          </p:nvPr>
        </p:nvSpPr>
        <p:spPr/>
        <p:txBody>
          <a:bodyPr/>
          <a:lstStyle>
            <a:lvl1pPr>
              <a:defRPr/>
            </a:lvl1pPr>
          </a:lstStyle>
          <a:p>
            <a:fld id="{83F31EAC-497E-4C98-B56A-83C489DF9BBE}" type="slidenum">
              <a:rPr lang="de-AT"/>
              <a:pPr/>
              <a:t>‹#›</a:t>
            </a:fld>
            <a:endParaRPr lang="de-AT" dirty="0"/>
          </a:p>
        </p:txBody>
      </p:sp>
    </p:spTree>
    <p:extLst>
      <p:ext uri="{BB962C8B-B14F-4D97-AF65-F5344CB8AC3E}">
        <p14:creationId xmlns:p14="http://schemas.microsoft.com/office/powerpoint/2010/main" val="4166587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720" y="274639"/>
            <a:ext cx="2742775" cy="5851525"/>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609505" y="274639"/>
            <a:ext cx="8048499"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5" name="Fußzeilenplatzhalter 4"/>
          <p:cNvSpPr>
            <a:spLocks noGrp="1"/>
          </p:cNvSpPr>
          <p:nvPr>
            <p:ph type="ftr" sz="quarter" idx="11"/>
          </p:nvPr>
        </p:nvSpPr>
        <p:spPr/>
        <p:txBody>
          <a:bodyPr/>
          <a:lstStyle>
            <a:lvl1pPr>
              <a:defRPr/>
            </a:lvl1pPr>
          </a:lstStyle>
          <a:p>
            <a:endParaRPr lang="de-AT" dirty="0"/>
          </a:p>
        </p:txBody>
      </p:sp>
      <p:sp>
        <p:nvSpPr>
          <p:cNvPr id="6" name="Foliennummernplatzhalter 5"/>
          <p:cNvSpPr>
            <a:spLocks noGrp="1"/>
          </p:cNvSpPr>
          <p:nvPr>
            <p:ph type="sldNum" sz="quarter" idx="12"/>
          </p:nvPr>
        </p:nvSpPr>
        <p:spPr/>
        <p:txBody>
          <a:bodyPr/>
          <a:lstStyle>
            <a:lvl1pPr>
              <a:defRPr/>
            </a:lvl1pPr>
          </a:lstStyle>
          <a:p>
            <a:fld id="{BECB7141-619C-4B3F-AFBD-8A049EE0299D}" type="slidenum">
              <a:rPr lang="de-AT"/>
              <a:pPr/>
              <a:t>‹#›</a:t>
            </a:fld>
            <a:endParaRPr lang="de-AT" dirty="0"/>
          </a:p>
        </p:txBody>
      </p:sp>
    </p:spTree>
    <p:extLst>
      <p:ext uri="{BB962C8B-B14F-4D97-AF65-F5344CB8AC3E}">
        <p14:creationId xmlns:p14="http://schemas.microsoft.com/office/powerpoint/2010/main" val="323249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Tree>
    <p:extLst>
      <p:ext uri="{BB962C8B-B14F-4D97-AF65-F5344CB8AC3E}">
        <p14:creationId xmlns:p14="http://schemas.microsoft.com/office/powerpoint/2010/main" val="3934393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Nur Titel">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609506" y="6245225"/>
            <a:ext cx="2844990" cy="476250"/>
          </a:xfrm>
          <a:prstGeom prst="rect">
            <a:avLst/>
          </a:prstGeom>
        </p:spPr>
        <p:txBody>
          <a:bodyPr/>
          <a:lstStyle>
            <a:lvl1pPr>
              <a:defRPr/>
            </a:lvl1pPr>
          </a:lstStyle>
          <a:p>
            <a:endParaRPr lang="de-AT" dirty="0"/>
          </a:p>
        </p:txBody>
      </p:sp>
      <p:sp>
        <p:nvSpPr>
          <p:cNvPr id="4" name="Fußzeilenplatzhalter 3"/>
          <p:cNvSpPr>
            <a:spLocks noGrp="1"/>
          </p:cNvSpPr>
          <p:nvPr>
            <p:ph type="ftr" sz="quarter" idx="11"/>
          </p:nvPr>
        </p:nvSpPr>
        <p:spPr/>
        <p:txBody>
          <a:bodyPr/>
          <a:lstStyle>
            <a:lvl1pPr>
              <a:defRPr/>
            </a:lvl1pPr>
          </a:lstStyle>
          <a:p>
            <a:endParaRPr lang="de-AT" dirty="0"/>
          </a:p>
        </p:txBody>
      </p:sp>
      <p:sp>
        <p:nvSpPr>
          <p:cNvPr id="5" name="Foliennummernplatzhalter 4"/>
          <p:cNvSpPr>
            <a:spLocks noGrp="1"/>
          </p:cNvSpPr>
          <p:nvPr>
            <p:ph type="sldNum" sz="quarter" idx="12"/>
          </p:nvPr>
        </p:nvSpPr>
        <p:spPr/>
        <p:txBody>
          <a:bodyPr/>
          <a:lstStyle>
            <a:lvl1pPr>
              <a:defRPr/>
            </a:lvl1pPr>
          </a:lstStyle>
          <a:p>
            <a:fld id="{DE4079F6-EF45-4C2A-AFB9-433ADE98E657}" type="slidenum">
              <a:rPr lang="de-AT"/>
              <a:pPr/>
              <a:t>‹#›</a:t>
            </a:fld>
            <a:endParaRPr lang="de-AT" dirty="0"/>
          </a:p>
        </p:txBody>
      </p:sp>
    </p:spTree>
    <p:extLst>
      <p:ext uri="{BB962C8B-B14F-4D97-AF65-F5344CB8AC3E}">
        <p14:creationId xmlns:p14="http://schemas.microsoft.com/office/powerpoint/2010/main" val="7931228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506" y="274638"/>
            <a:ext cx="10972989"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AT" dirty="0" smtClean="0"/>
              <a:t>Titelmasterformat durch Klicken bearbeiten</a:t>
            </a:r>
          </a:p>
        </p:txBody>
      </p:sp>
      <p:sp>
        <p:nvSpPr>
          <p:cNvPr id="1027" name="Rectangle 3"/>
          <p:cNvSpPr>
            <a:spLocks noGrp="1" noChangeArrowheads="1"/>
          </p:cNvSpPr>
          <p:nvPr>
            <p:ph type="body" idx="1"/>
          </p:nvPr>
        </p:nvSpPr>
        <p:spPr bwMode="auto">
          <a:xfrm>
            <a:off x="609506" y="1600201"/>
            <a:ext cx="1097298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AT" dirty="0" smtClean="0"/>
              <a:t>Textmasterformate durch Klicken bearbeiten</a:t>
            </a:r>
          </a:p>
          <a:p>
            <a:pPr lvl="1"/>
            <a:r>
              <a:rPr lang="de-AT" dirty="0" smtClean="0"/>
              <a:t>Zweite Ebene</a:t>
            </a:r>
          </a:p>
          <a:p>
            <a:pPr lvl="2"/>
            <a:r>
              <a:rPr lang="de-AT" dirty="0" smtClean="0"/>
              <a:t>Dritte Ebene</a:t>
            </a:r>
          </a:p>
          <a:p>
            <a:pPr lvl="3"/>
            <a:r>
              <a:rPr lang="de-AT" dirty="0" smtClean="0"/>
              <a:t>Vierte Ebene</a:t>
            </a:r>
          </a:p>
          <a:p>
            <a:pPr lvl="4"/>
            <a:r>
              <a:rPr lang="de-AT" dirty="0" smtClean="0"/>
              <a:t>Fünfte Ebene</a:t>
            </a:r>
          </a:p>
        </p:txBody>
      </p:sp>
      <p:sp>
        <p:nvSpPr>
          <p:cNvPr id="1029" name="Rectangle 5"/>
          <p:cNvSpPr>
            <a:spLocks noGrp="1" noChangeArrowheads="1"/>
          </p:cNvSpPr>
          <p:nvPr>
            <p:ph type="ftr" sz="quarter" idx="3"/>
          </p:nvPr>
        </p:nvSpPr>
        <p:spPr bwMode="auto">
          <a:xfrm>
            <a:off x="592782" y="6467151"/>
            <a:ext cx="7939043" cy="254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vl1pPr>
          </a:lstStyle>
          <a:p>
            <a:r>
              <a:rPr lang="de-DE" dirty="0" smtClean="0"/>
              <a:t>Präsentation Beirat für Fleisch, Fleischwaren und Geflügel – 2. Dezember 2013</a:t>
            </a:r>
            <a:endParaRPr lang="de-AT" dirty="0"/>
          </a:p>
        </p:txBody>
      </p:sp>
      <p:sp>
        <p:nvSpPr>
          <p:cNvPr id="1030" name="Rectangle 6"/>
          <p:cNvSpPr>
            <a:spLocks noGrp="1" noChangeArrowheads="1"/>
          </p:cNvSpPr>
          <p:nvPr>
            <p:ph type="sldNum" sz="quarter" idx="4"/>
          </p:nvPr>
        </p:nvSpPr>
        <p:spPr bwMode="auto">
          <a:xfrm>
            <a:off x="8737505" y="6245225"/>
            <a:ext cx="284499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D8B9096F-491D-4110-A7AE-8C273A196418}" type="slidenum">
              <a:rPr lang="de-AT"/>
              <a:pPr/>
              <a:t>‹#›</a:t>
            </a:fld>
            <a:endParaRPr lang="de-AT" dirty="0"/>
          </a:p>
        </p:txBody>
      </p:sp>
      <p:pic>
        <p:nvPicPr>
          <p:cNvPr id="7" name="Grafik 6"/>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991339" y="6219310"/>
            <a:ext cx="2829032" cy="495685"/>
          </a:xfrm>
          <a:prstGeom prst="rect">
            <a:avLst/>
          </a:prstGeom>
        </p:spPr>
      </p:pic>
      <p:cxnSp>
        <p:nvCxnSpPr>
          <p:cNvPr id="5" name="Gerade Verbindung 4"/>
          <p:cNvCxnSpPr/>
          <p:nvPr userDrawn="1"/>
        </p:nvCxnSpPr>
        <p:spPr bwMode="auto">
          <a:xfrm>
            <a:off x="603368" y="6467151"/>
            <a:ext cx="8256605" cy="0"/>
          </a:xfrm>
          <a:prstGeom prst="line">
            <a:avLst/>
          </a:prstGeom>
          <a:solidFill>
            <a:schemeClr val="accent1"/>
          </a:solidFill>
          <a:ln w="15875" cap="flat" cmpd="sng" algn="ctr">
            <a:solidFill>
              <a:srgbClr val="CC0000"/>
            </a:solidFill>
            <a:prstDash val="solid"/>
            <a:round/>
            <a:headEnd type="none" w="med" len="med"/>
            <a:tailEnd type="none" w="med" len="med"/>
          </a:ln>
          <a:effectLst>
            <a:outerShdw dist="35921" dir="2700000" algn="ctr" rotWithShape="0">
              <a:schemeClr val="bg2"/>
            </a:outerShdw>
          </a:effectLst>
          <a:extLst/>
        </p:spPr>
      </p:cxnSp>
    </p:spTree>
    <p:extLst>
      <p:ext uri="{BB962C8B-B14F-4D97-AF65-F5344CB8AC3E}">
        <p14:creationId xmlns:p14="http://schemas.microsoft.com/office/powerpoint/2010/main" val="316555627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iming>
    <p:tnLst>
      <p:par>
        <p:cTn id="1" dur="indefinite" restart="never" nodeType="tmRoot"/>
      </p:par>
    </p:tnLst>
  </p:timing>
  <p:hf sldNum="0" hdr="0" ftr="0" dt="0"/>
  <p:txStyles>
    <p:titleStyle>
      <a:lvl1pPr algn="ctr" rtl="0" fontAlgn="base">
        <a:spcBef>
          <a:spcPct val="0"/>
        </a:spcBef>
        <a:spcAft>
          <a:spcPct val="0"/>
        </a:spcAft>
        <a:defRPr sz="4400" b="1">
          <a:solidFill>
            <a:srgbClr val="CC0000"/>
          </a:solidFill>
          <a:effectLst>
            <a:outerShdw blurRad="38100" dist="38100" dir="2700000" algn="tl">
              <a:srgbClr val="000000">
                <a:alpha val="43137"/>
              </a:srgbClr>
            </a:outerShdw>
          </a:effectLst>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lr>
          <a:srgbClr val="C00000"/>
        </a:buClr>
        <a:buChar char="•"/>
        <a:defRPr sz="3200">
          <a:solidFill>
            <a:schemeClr val="tx1"/>
          </a:solidFill>
          <a:latin typeface="+mn-lt"/>
          <a:ea typeface="+mn-ea"/>
          <a:cs typeface="+mn-cs"/>
        </a:defRPr>
      </a:lvl1pPr>
      <a:lvl2pPr marL="742950" indent="-285750" algn="l" rtl="0" fontAlgn="base">
        <a:spcBef>
          <a:spcPct val="20000"/>
        </a:spcBef>
        <a:spcAft>
          <a:spcPct val="0"/>
        </a:spcAft>
        <a:buClr>
          <a:srgbClr val="C00000"/>
        </a:buClr>
        <a:buChar char="–"/>
        <a:defRPr sz="2800">
          <a:solidFill>
            <a:schemeClr val="tx1"/>
          </a:solidFill>
          <a:latin typeface="+mn-lt"/>
        </a:defRPr>
      </a:lvl2pPr>
      <a:lvl3pPr marL="1143000" indent="-228600" algn="l" rtl="0" fontAlgn="base">
        <a:spcBef>
          <a:spcPct val="20000"/>
        </a:spcBef>
        <a:spcAft>
          <a:spcPct val="0"/>
        </a:spcAft>
        <a:buClr>
          <a:srgbClr val="C00000"/>
        </a:buClr>
        <a:buChar char="•"/>
        <a:defRPr sz="2400">
          <a:solidFill>
            <a:schemeClr val="tx1"/>
          </a:solidFill>
          <a:latin typeface="+mn-lt"/>
        </a:defRPr>
      </a:lvl3pPr>
      <a:lvl4pPr marL="1600200" indent="-228600" algn="l" rtl="0" fontAlgn="base">
        <a:spcBef>
          <a:spcPct val="20000"/>
        </a:spcBef>
        <a:spcAft>
          <a:spcPct val="0"/>
        </a:spcAft>
        <a:buClr>
          <a:srgbClr val="C00000"/>
        </a:buClr>
        <a:buChar char="–"/>
        <a:defRPr sz="2000">
          <a:solidFill>
            <a:schemeClr val="tx1"/>
          </a:solidFill>
          <a:latin typeface="+mn-lt"/>
        </a:defRPr>
      </a:lvl4pPr>
      <a:lvl5pPr marL="2057400" indent="-228600" algn="l" rtl="0" fontAlgn="base">
        <a:spcBef>
          <a:spcPct val="20000"/>
        </a:spcBef>
        <a:spcAft>
          <a:spcPct val="0"/>
        </a:spcAft>
        <a:buClr>
          <a:srgbClr val="C00000"/>
        </a:buClr>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amainfo.at/" TargetMode="External"/><Relationship Id="rId2" Type="http://schemas.openxmlformats.org/officeDocument/2006/relationships/hyperlink" Target="mailto:margret.zeiler@ama.gv.at" TargetMode="External"/><Relationship Id="rId1" Type="http://schemas.openxmlformats.org/officeDocument/2006/relationships/slideLayout" Target="../slideLayouts/slideLayout2.xml"/><Relationship Id="rId4" Type="http://schemas.openxmlformats.org/officeDocument/2006/relationships/hyperlink" Target="http://instagram.com/amainfo.a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05022" y="1902385"/>
            <a:ext cx="10363483" cy="1470025"/>
          </a:xfrm>
        </p:spPr>
        <p:txBody>
          <a:bodyPr/>
          <a:lstStyle/>
          <a:p>
            <a:r>
              <a:rPr lang="de-DE" dirty="0" smtClean="0"/>
              <a:t>Case Study </a:t>
            </a:r>
            <a:br>
              <a:rPr lang="de-DE" dirty="0" smtClean="0"/>
            </a:br>
            <a:r>
              <a:rPr lang="de-DE" dirty="0" smtClean="0"/>
              <a:t>AMA-Marketing Austria</a:t>
            </a:r>
            <a:endParaRPr lang="de-DE" dirty="0"/>
          </a:p>
        </p:txBody>
      </p:sp>
      <p:sp>
        <p:nvSpPr>
          <p:cNvPr id="3" name="Untertitel 2"/>
          <p:cNvSpPr>
            <a:spLocks noGrp="1"/>
          </p:cNvSpPr>
          <p:nvPr>
            <p:ph type="subTitle" idx="1"/>
          </p:nvPr>
        </p:nvSpPr>
        <p:spPr>
          <a:xfrm>
            <a:off x="605643" y="2971800"/>
            <a:ext cx="10672100" cy="3302875"/>
          </a:xfrm>
        </p:spPr>
        <p:txBody>
          <a:bodyPr anchor="b"/>
          <a:lstStyle/>
          <a:p>
            <a:pPr algn="l"/>
            <a:r>
              <a:rPr lang="de-DE" sz="2500" dirty="0" err="1" smtClean="0"/>
              <a:t>Prague</a:t>
            </a:r>
            <a:r>
              <a:rPr lang="de-DE" sz="2500" dirty="0" smtClean="0"/>
              <a:t>, 18. April 2018</a:t>
            </a:r>
            <a:endParaRPr lang="de-DE" sz="2500" dirty="0"/>
          </a:p>
        </p:txBody>
      </p:sp>
    </p:spTree>
    <p:extLst>
      <p:ext uri="{BB962C8B-B14F-4D97-AF65-F5344CB8AC3E}">
        <p14:creationId xmlns:p14="http://schemas.microsoft.com/office/powerpoint/2010/main" val="214758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3371293766"/>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p:cNvSpPr>
            <a:spLocks noGrp="1"/>
          </p:cNvSpPr>
          <p:nvPr>
            <p:ph type="title"/>
          </p:nvPr>
        </p:nvSpPr>
        <p:spPr/>
        <p:txBody>
          <a:bodyPr/>
          <a:lstStyle/>
          <a:p>
            <a:r>
              <a:rPr lang="de-DE" dirty="0" err="1" smtClean="0"/>
              <a:t>Process</a:t>
            </a:r>
            <a:r>
              <a:rPr lang="de-DE" dirty="0" smtClean="0"/>
              <a:t> </a:t>
            </a:r>
            <a:r>
              <a:rPr lang="de-DE" dirty="0" err="1"/>
              <a:t>a</a:t>
            </a:r>
            <a:r>
              <a:rPr lang="de-DE" dirty="0" err="1" smtClean="0"/>
              <a:t>nd</a:t>
            </a:r>
            <a:r>
              <a:rPr lang="de-DE" dirty="0" smtClean="0"/>
              <a:t> Timeline</a:t>
            </a:r>
            <a:endParaRPr lang="de-AT" dirty="0"/>
          </a:p>
        </p:txBody>
      </p:sp>
    </p:spTree>
    <p:extLst>
      <p:ext uri="{BB962C8B-B14F-4D97-AF65-F5344CB8AC3E}">
        <p14:creationId xmlns:p14="http://schemas.microsoft.com/office/powerpoint/2010/main" val="2785857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Call </a:t>
            </a:r>
            <a:r>
              <a:rPr lang="de-DE" dirty="0" err="1" smtClean="0"/>
              <a:t>and</a:t>
            </a:r>
            <a:r>
              <a:rPr lang="de-DE" dirty="0" smtClean="0"/>
              <a:t> Info-session</a:t>
            </a:r>
            <a:endParaRPr lang="de-AT" dirty="0"/>
          </a:p>
        </p:txBody>
      </p:sp>
      <p:pic>
        <p:nvPicPr>
          <p:cNvPr id="8" name="Inhaltsplatzhalter 7"/>
          <p:cNvPicPr>
            <a:picLocks noGrp="1" noChangeAspect="1"/>
          </p:cNvPicPr>
          <p:nvPr>
            <p:ph idx="1"/>
          </p:nvPr>
        </p:nvPicPr>
        <p:blipFill>
          <a:blip r:embed="rId3"/>
          <a:stretch>
            <a:fillRect/>
          </a:stretch>
        </p:blipFill>
        <p:spPr>
          <a:xfrm>
            <a:off x="2285999" y="1048116"/>
            <a:ext cx="6966857" cy="5147548"/>
          </a:xfrm>
          <a:prstGeom prst="rect">
            <a:avLst/>
          </a:prstGeom>
        </p:spPr>
      </p:pic>
      <p:pic>
        <p:nvPicPr>
          <p:cNvPr id="9" name="Grafik 8"/>
          <p:cNvPicPr>
            <a:picLocks noChangeAspect="1"/>
          </p:cNvPicPr>
          <p:nvPr/>
        </p:nvPicPr>
        <p:blipFill>
          <a:blip r:embed="rId4"/>
          <a:stretch>
            <a:fillRect/>
          </a:stretch>
        </p:blipFill>
        <p:spPr>
          <a:xfrm>
            <a:off x="1974217" y="1334349"/>
            <a:ext cx="8515503" cy="4861315"/>
          </a:xfrm>
          <a:prstGeom prst="rect">
            <a:avLst/>
          </a:prstGeom>
        </p:spPr>
      </p:pic>
      <p:pic>
        <p:nvPicPr>
          <p:cNvPr id="2" name="Grafik 1"/>
          <p:cNvPicPr>
            <a:picLocks noChangeAspect="1"/>
          </p:cNvPicPr>
          <p:nvPr/>
        </p:nvPicPr>
        <p:blipFill>
          <a:blip r:embed="rId5"/>
          <a:stretch>
            <a:fillRect/>
          </a:stretch>
        </p:blipFill>
        <p:spPr>
          <a:xfrm>
            <a:off x="3213072" y="1181186"/>
            <a:ext cx="6121805" cy="5014478"/>
          </a:xfrm>
          <a:prstGeom prst="rect">
            <a:avLst/>
          </a:prstGeom>
        </p:spPr>
      </p:pic>
    </p:spTree>
    <p:extLst>
      <p:ext uri="{BB962C8B-B14F-4D97-AF65-F5344CB8AC3E}">
        <p14:creationId xmlns:p14="http://schemas.microsoft.com/office/powerpoint/2010/main" val="227827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2238150102"/>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p:cNvSpPr>
            <a:spLocks noGrp="1"/>
          </p:cNvSpPr>
          <p:nvPr>
            <p:ph type="title"/>
          </p:nvPr>
        </p:nvSpPr>
        <p:spPr/>
        <p:txBody>
          <a:bodyPr/>
          <a:lstStyle/>
          <a:p>
            <a:r>
              <a:rPr lang="de-DE" dirty="0" err="1" smtClean="0"/>
              <a:t>Process</a:t>
            </a:r>
            <a:r>
              <a:rPr lang="de-DE" dirty="0" smtClean="0"/>
              <a:t> </a:t>
            </a:r>
            <a:r>
              <a:rPr lang="de-DE" dirty="0" err="1"/>
              <a:t>a</a:t>
            </a:r>
            <a:r>
              <a:rPr lang="de-DE" dirty="0" err="1" smtClean="0"/>
              <a:t>nd</a:t>
            </a:r>
            <a:r>
              <a:rPr lang="de-DE" dirty="0" smtClean="0"/>
              <a:t> Timeline</a:t>
            </a:r>
            <a:endParaRPr lang="de-AT" dirty="0"/>
          </a:p>
        </p:txBody>
      </p:sp>
    </p:spTree>
    <p:extLst>
      <p:ext uri="{BB962C8B-B14F-4D97-AF65-F5344CB8AC3E}">
        <p14:creationId xmlns:p14="http://schemas.microsoft.com/office/powerpoint/2010/main" val="13652365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09506" y="1536701"/>
            <a:ext cx="10972989" cy="4525963"/>
          </a:xfrm>
        </p:spPr>
        <p:txBody>
          <a:bodyPr/>
          <a:lstStyle/>
          <a:p>
            <a:r>
              <a:rPr lang="en-GB" dirty="0" smtClean="0"/>
              <a:t>Start brainstorming early enough and initiate the market research </a:t>
            </a:r>
          </a:p>
          <a:p>
            <a:r>
              <a:rPr lang="en-GB" dirty="0" smtClean="0"/>
              <a:t>If necessary use existing data (Statistical Federal office, Eurostat,…)</a:t>
            </a:r>
          </a:p>
          <a:p>
            <a:r>
              <a:rPr lang="en-GB" dirty="0" smtClean="0"/>
              <a:t>Choose an agency (information required)</a:t>
            </a:r>
          </a:p>
          <a:p>
            <a:r>
              <a:rPr lang="en-GB" dirty="0" smtClean="0"/>
              <a:t>Proposal writing approx. one working month</a:t>
            </a:r>
          </a:p>
          <a:p>
            <a:r>
              <a:rPr lang="en-GB" dirty="0" smtClean="0"/>
              <a:t>Proposal writing, similar to a thesis at University</a:t>
            </a:r>
          </a:p>
          <a:p>
            <a:r>
              <a:rPr lang="en-GB" dirty="0" smtClean="0"/>
              <a:t>Write the proposal in English or take into account the time needed for the translation</a:t>
            </a:r>
          </a:p>
          <a:p>
            <a:r>
              <a:rPr lang="en-GB" dirty="0" smtClean="0"/>
              <a:t>Organise documents for part A</a:t>
            </a:r>
            <a:endParaRPr lang="en-GB" dirty="0"/>
          </a:p>
        </p:txBody>
      </p:sp>
      <p:sp>
        <p:nvSpPr>
          <p:cNvPr id="3" name="Titel 2"/>
          <p:cNvSpPr>
            <a:spLocks noGrp="1"/>
          </p:cNvSpPr>
          <p:nvPr>
            <p:ph type="title"/>
          </p:nvPr>
        </p:nvSpPr>
        <p:spPr/>
        <p:txBody>
          <a:bodyPr/>
          <a:lstStyle/>
          <a:p>
            <a:r>
              <a:rPr lang="de-DE" dirty="0" smtClean="0"/>
              <a:t>Market Research </a:t>
            </a:r>
            <a:r>
              <a:rPr lang="de-DE" dirty="0" err="1"/>
              <a:t>a</a:t>
            </a:r>
            <a:r>
              <a:rPr lang="de-DE" dirty="0" err="1" smtClean="0"/>
              <a:t>nd</a:t>
            </a:r>
            <a:r>
              <a:rPr lang="de-DE" dirty="0" smtClean="0"/>
              <a:t> </a:t>
            </a:r>
            <a:r>
              <a:rPr lang="de-DE" dirty="0"/>
              <a:t/>
            </a:r>
            <a:br>
              <a:rPr lang="de-DE" dirty="0"/>
            </a:br>
            <a:r>
              <a:rPr lang="de-DE" dirty="0" err="1" smtClean="0"/>
              <a:t>Preparation</a:t>
            </a:r>
            <a:r>
              <a:rPr lang="de-DE" dirty="0" smtClean="0"/>
              <a:t> </a:t>
            </a:r>
            <a:r>
              <a:rPr lang="de-DE" dirty="0" err="1" smtClean="0"/>
              <a:t>for</a:t>
            </a:r>
            <a:r>
              <a:rPr lang="de-DE" dirty="0" smtClean="0"/>
              <a:t> </a:t>
            </a:r>
            <a:r>
              <a:rPr lang="de-DE" dirty="0" err="1" smtClean="0"/>
              <a:t>the</a:t>
            </a:r>
            <a:r>
              <a:rPr lang="de-DE" dirty="0" smtClean="0"/>
              <a:t> </a:t>
            </a:r>
            <a:r>
              <a:rPr lang="de-DE" dirty="0" err="1" smtClean="0"/>
              <a:t>Application</a:t>
            </a:r>
            <a:r>
              <a:rPr lang="de-DE" dirty="0" smtClean="0"/>
              <a:t> </a:t>
            </a:r>
            <a:endParaRPr lang="de-AT" dirty="0"/>
          </a:p>
        </p:txBody>
      </p:sp>
    </p:spTree>
    <p:extLst>
      <p:ext uri="{BB962C8B-B14F-4D97-AF65-F5344CB8AC3E}">
        <p14:creationId xmlns:p14="http://schemas.microsoft.com/office/powerpoint/2010/main" val="370594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MR </a:t>
            </a:r>
            <a:r>
              <a:rPr lang="de-DE" dirty="0" err="1" smtClean="0"/>
              <a:t>and</a:t>
            </a:r>
            <a:r>
              <a:rPr lang="de-DE" dirty="0" smtClean="0"/>
              <a:t> </a:t>
            </a:r>
            <a:r>
              <a:rPr lang="de-DE" dirty="0" err="1"/>
              <a:t>P</a:t>
            </a:r>
            <a:r>
              <a:rPr lang="de-DE" dirty="0" err="1" smtClean="0"/>
              <a:t>roposal</a:t>
            </a:r>
            <a:r>
              <a:rPr lang="de-DE" dirty="0" smtClean="0"/>
              <a:t> </a:t>
            </a:r>
            <a:r>
              <a:rPr lang="de-DE" dirty="0" err="1"/>
              <a:t>P</a:t>
            </a:r>
            <a:r>
              <a:rPr lang="de-DE" dirty="0" err="1" smtClean="0"/>
              <a:t>reparation</a:t>
            </a:r>
            <a:endParaRPr lang="de-AT" dirty="0"/>
          </a:p>
        </p:txBody>
      </p:sp>
      <p:pic>
        <p:nvPicPr>
          <p:cNvPr id="5" name="Inhaltsplatzhalter 4"/>
          <p:cNvPicPr>
            <a:picLocks noGrp="1" noChangeAspect="1"/>
          </p:cNvPicPr>
          <p:nvPr>
            <p:ph idx="1"/>
          </p:nvPr>
        </p:nvPicPr>
        <p:blipFill>
          <a:blip r:embed="rId2"/>
          <a:stretch>
            <a:fillRect/>
          </a:stretch>
        </p:blipFill>
        <p:spPr>
          <a:xfrm>
            <a:off x="3234906" y="1277584"/>
            <a:ext cx="5572663" cy="5036069"/>
          </a:xfrm>
          <a:prstGeom prst="rect">
            <a:avLst/>
          </a:prstGeom>
        </p:spPr>
      </p:pic>
    </p:spTree>
    <p:extLst>
      <p:ext uri="{BB962C8B-B14F-4D97-AF65-F5344CB8AC3E}">
        <p14:creationId xmlns:p14="http://schemas.microsoft.com/office/powerpoint/2010/main" val="22060531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09506" y="1417638"/>
            <a:ext cx="10972989" cy="4932946"/>
          </a:xfrm>
        </p:spPr>
        <p:txBody>
          <a:bodyPr>
            <a:normAutofit lnSpcReduction="10000"/>
          </a:bodyPr>
          <a:lstStyle/>
          <a:p>
            <a:r>
              <a:rPr lang="en-GB" dirty="0" smtClean="0"/>
              <a:t>Register in the submissions portal</a:t>
            </a:r>
          </a:p>
          <a:p>
            <a:r>
              <a:rPr lang="en-GB" dirty="0" smtClean="0"/>
              <a:t>Writing the proposal</a:t>
            </a:r>
          </a:p>
          <a:p>
            <a:pPr lvl="1"/>
            <a:r>
              <a:rPr lang="en-GB" dirty="0" smtClean="0"/>
              <a:t>Presentation of the organisation</a:t>
            </a:r>
          </a:p>
          <a:p>
            <a:pPr lvl="1"/>
            <a:r>
              <a:rPr lang="en-GB" dirty="0" smtClean="0"/>
              <a:t>Market analysis</a:t>
            </a:r>
          </a:p>
          <a:p>
            <a:pPr lvl="1"/>
            <a:r>
              <a:rPr lang="en-GB" dirty="0" smtClean="0"/>
              <a:t>Goal setting (SMART)</a:t>
            </a:r>
          </a:p>
          <a:p>
            <a:pPr lvl="1"/>
            <a:r>
              <a:rPr lang="en-GB" dirty="0" smtClean="0"/>
              <a:t>Develop the planned activities</a:t>
            </a:r>
          </a:p>
          <a:p>
            <a:pPr lvl="1"/>
            <a:r>
              <a:rPr lang="en-GB" dirty="0" smtClean="0"/>
              <a:t>Explain the EU dimension of the activities</a:t>
            </a:r>
          </a:p>
          <a:p>
            <a:pPr lvl="1"/>
            <a:r>
              <a:rPr lang="en-GB" dirty="0" smtClean="0"/>
              <a:t>Detailed description of the activities </a:t>
            </a:r>
          </a:p>
          <a:p>
            <a:pPr lvl="1"/>
            <a:r>
              <a:rPr lang="en-GB" dirty="0" smtClean="0"/>
              <a:t>Set indicators to measure the results</a:t>
            </a:r>
          </a:p>
          <a:p>
            <a:pPr lvl="1"/>
            <a:r>
              <a:rPr lang="en-GB" dirty="0" smtClean="0"/>
              <a:t>Assign and explain responsibilities (agency, own staff, etc.)</a:t>
            </a:r>
          </a:p>
          <a:p>
            <a:pPr lvl="1"/>
            <a:r>
              <a:rPr lang="en-GB" dirty="0" smtClean="0"/>
              <a:t>Further information </a:t>
            </a:r>
          </a:p>
          <a:p>
            <a:pPr lvl="1"/>
            <a:endParaRPr lang="de-DE" dirty="0" smtClean="0"/>
          </a:p>
          <a:p>
            <a:endParaRPr lang="de-AT" dirty="0"/>
          </a:p>
        </p:txBody>
      </p:sp>
      <p:sp>
        <p:nvSpPr>
          <p:cNvPr id="3" name="Titel 2"/>
          <p:cNvSpPr>
            <a:spLocks noGrp="1"/>
          </p:cNvSpPr>
          <p:nvPr>
            <p:ph type="title"/>
          </p:nvPr>
        </p:nvSpPr>
        <p:spPr/>
        <p:txBody>
          <a:bodyPr/>
          <a:lstStyle/>
          <a:p>
            <a:r>
              <a:rPr lang="de-DE" dirty="0" smtClean="0"/>
              <a:t>Submission</a:t>
            </a:r>
            <a:endParaRPr lang="de-AT" dirty="0"/>
          </a:p>
        </p:txBody>
      </p:sp>
    </p:spTree>
    <p:extLst>
      <p:ext uri="{BB962C8B-B14F-4D97-AF65-F5344CB8AC3E}">
        <p14:creationId xmlns:p14="http://schemas.microsoft.com/office/powerpoint/2010/main" val="2528151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508197454"/>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p:cNvSpPr>
            <a:spLocks noGrp="1"/>
          </p:cNvSpPr>
          <p:nvPr>
            <p:ph type="title"/>
          </p:nvPr>
        </p:nvSpPr>
        <p:spPr/>
        <p:txBody>
          <a:bodyPr/>
          <a:lstStyle/>
          <a:p>
            <a:r>
              <a:rPr lang="de-DE" dirty="0" err="1" smtClean="0"/>
              <a:t>Process</a:t>
            </a:r>
            <a:r>
              <a:rPr lang="de-DE" dirty="0" smtClean="0"/>
              <a:t> </a:t>
            </a:r>
            <a:r>
              <a:rPr lang="de-DE" dirty="0" err="1"/>
              <a:t>a</a:t>
            </a:r>
            <a:r>
              <a:rPr lang="de-DE" dirty="0" err="1" smtClean="0"/>
              <a:t>nd</a:t>
            </a:r>
            <a:r>
              <a:rPr lang="de-DE" dirty="0" smtClean="0"/>
              <a:t> Timeline</a:t>
            </a:r>
            <a:endParaRPr lang="de-AT" dirty="0"/>
          </a:p>
        </p:txBody>
      </p:sp>
    </p:spTree>
    <p:extLst>
      <p:ext uri="{BB962C8B-B14F-4D97-AF65-F5344CB8AC3E}">
        <p14:creationId xmlns:p14="http://schemas.microsoft.com/office/powerpoint/2010/main" val="4085489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09506" y="1272674"/>
            <a:ext cx="10972989" cy="4403298"/>
          </a:xfrm>
        </p:spPr>
        <p:txBody>
          <a:bodyPr/>
          <a:lstStyle/>
          <a:p>
            <a:r>
              <a:rPr lang="en-GB" sz="2400" dirty="0" smtClean="0"/>
              <a:t>Be delighted</a:t>
            </a:r>
          </a:p>
          <a:p>
            <a:r>
              <a:rPr lang="en-GB" sz="2400" dirty="0" smtClean="0"/>
              <a:t>Inform the stakeholders </a:t>
            </a:r>
          </a:p>
          <a:p>
            <a:r>
              <a:rPr lang="en-GB" sz="2400" dirty="0" smtClean="0"/>
              <a:t>Take the critics into account</a:t>
            </a:r>
          </a:p>
          <a:p>
            <a:r>
              <a:rPr lang="en-GB" sz="2400" dirty="0" smtClean="0"/>
              <a:t>Estimate the costs of the implementation and employ the necessary resources (secretary, </a:t>
            </a:r>
            <a:r>
              <a:rPr lang="en-GB" sz="2400" dirty="0"/>
              <a:t>a</a:t>
            </a:r>
            <a:r>
              <a:rPr lang="en-GB" sz="2400" dirty="0" smtClean="0"/>
              <a:t>gency, etc.)</a:t>
            </a:r>
            <a:r>
              <a:rPr lang="en-GB" sz="2400" dirty="0" smtClean="0">
                <a:solidFill>
                  <a:schemeClr val="accent2"/>
                </a:solidFill>
              </a:rPr>
              <a:t> </a:t>
            </a:r>
          </a:p>
          <a:p>
            <a:r>
              <a:rPr lang="en-GB" sz="2400" dirty="0" smtClean="0"/>
              <a:t>Set up a meeting with the national control body</a:t>
            </a:r>
          </a:p>
          <a:p>
            <a:r>
              <a:rPr lang="en-GB" sz="2400" dirty="0" smtClean="0"/>
              <a:t>Contract signing</a:t>
            </a:r>
          </a:p>
          <a:p>
            <a:r>
              <a:rPr lang="en-GB" sz="2400" dirty="0" smtClean="0"/>
              <a:t>Getting a step ahead – Can certain tasks be done before the official start date? (Preliminary work) </a:t>
            </a:r>
            <a:r>
              <a:rPr lang="en-GB" sz="2400" dirty="0" err="1" smtClean="0"/>
              <a:t>Eg</a:t>
            </a:r>
            <a:r>
              <a:rPr lang="en-GB" sz="2400" dirty="0" smtClean="0"/>
              <a:t>. Search for locations to film the videos, arranging incentives, getting to know the legal procedures, </a:t>
            </a:r>
            <a:r>
              <a:rPr lang="en-GB" sz="2400" dirty="0" err="1" smtClean="0"/>
              <a:t>etc</a:t>
            </a:r>
            <a:r>
              <a:rPr lang="de-DE" sz="2400" dirty="0" smtClean="0"/>
              <a:t>.</a:t>
            </a:r>
          </a:p>
        </p:txBody>
      </p:sp>
      <p:sp>
        <p:nvSpPr>
          <p:cNvPr id="3" name="Titel 2"/>
          <p:cNvSpPr>
            <a:spLocks noGrp="1"/>
          </p:cNvSpPr>
          <p:nvPr>
            <p:ph type="title"/>
          </p:nvPr>
        </p:nvSpPr>
        <p:spPr/>
        <p:txBody>
          <a:bodyPr/>
          <a:lstStyle/>
          <a:p>
            <a:r>
              <a:rPr lang="en-GB" dirty="0" smtClean="0"/>
              <a:t>Approval and Preparation of the Activities</a:t>
            </a:r>
            <a:endParaRPr lang="en-GB" dirty="0"/>
          </a:p>
        </p:txBody>
      </p:sp>
    </p:spTree>
    <p:extLst>
      <p:ext uri="{BB962C8B-B14F-4D97-AF65-F5344CB8AC3E}">
        <p14:creationId xmlns:p14="http://schemas.microsoft.com/office/powerpoint/2010/main" val="3448180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3006040390"/>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p:cNvSpPr>
            <a:spLocks noGrp="1"/>
          </p:cNvSpPr>
          <p:nvPr>
            <p:ph type="title"/>
          </p:nvPr>
        </p:nvSpPr>
        <p:spPr/>
        <p:txBody>
          <a:bodyPr/>
          <a:lstStyle/>
          <a:p>
            <a:r>
              <a:rPr lang="de-DE" dirty="0" err="1" smtClean="0"/>
              <a:t>Process</a:t>
            </a:r>
            <a:r>
              <a:rPr lang="de-DE" dirty="0" smtClean="0"/>
              <a:t> </a:t>
            </a:r>
            <a:r>
              <a:rPr lang="de-DE" dirty="0" err="1"/>
              <a:t>a</a:t>
            </a:r>
            <a:r>
              <a:rPr lang="de-DE" dirty="0" err="1" smtClean="0"/>
              <a:t>nd</a:t>
            </a:r>
            <a:r>
              <a:rPr lang="de-DE" dirty="0" smtClean="0"/>
              <a:t> Timeline</a:t>
            </a:r>
            <a:endParaRPr lang="de-AT" dirty="0"/>
          </a:p>
        </p:txBody>
      </p:sp>
    </p:spTree>
    <p:extLst>
      <p:ext uri="{BB962C8B-B14F-4D97-AF65-F5344CB8AC3E}">
        <p14:creationId xmlns:p14="http://schemas.microsoft.com/office/powerpoint/2010/main" val="1586064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09506" y="1265665"/>
            <a:ext cx="10972989" cy="4525963"/>
          </a:xfrm>
        </p:spPr>
        <p:txBody>
          <a:bodyPr/>
          <a:lstStyle/>
          <a:p>
            <a:r>
              <a:rPr lang="en-GB" dirty="0" smtClean="0"/>
              <a:t>Only what is implemented can be submitted</a:t>
            </a:r>
          </a:p>
          <a:p>
            <a:r>
              <a:rPr lang="en-GB" dirty="0" smtClean="0"/>
              <a:t>Work closely with the agencies stated on the contract</a:t>
            </a:r>
          </a:p>
          <a:p>
            <a:r>
              <a:rPr lang="en-GB" dirty="0" smtClean="0"/>
              <a:t>Run the different activities elements approval through the control body (mandatory listings of the public funding reference). </a:t>
            </a:r>
          </a:p>
          <a:p>
            <a:r>
              <a:rPr lang="en-GB" dirty="0" smtClean="0"/>
              <a:t>Structured documentation in all procedures</a:t>
            </a:r>
          </a:p>
          <a:p>
            <a:r>
              <a:rPr lang="en-GB" dirty="0" smtClean="0"/>
              <a:t>Costs control</a:t>
            </a:r>
          </a:p>
          <a:p>
            <a:r>
              <a:rPr lang="en-GB" dirty="0" smtClean="0"/>
              <a:t>Every invoice can only be submitted for one funded project (mandatory reference in every invoice)</a:t>
            </a:r>
          </a:p>
          <a:p>
            <a:r>
              <a:rPr lang="en-GB" dirty="0"/>
              <a:t>A</a:t>
            </a:r>
            <a:r>
              <a:rPr lang="en-GB" dirty="0" smtClean="0"/>
              <a:t>ssigning an auditor</a:t>
            </a:r>
          </a:p>
          <a:p>
            <a:endParaRPr lang="de-AT" dirty="0"/>
          </a:p>
        </p:txBody>
      </p:sp>
      <p:sp>
        <p:nvSpPr>
          <p:cNvPr id="3" name="Titel 2"/>
          <p:cNvSpPr>
            <a:spLocks noGrp="1"/>
          </p:cNvSpPr>
          <p:nvPr>
            <p:ph type="title"/>
          </p:nvPr>
        </p:nvSpPr>
        <p:spPr/>
        <p:txBody>
          <a:bodyPr/>
          <a:lstStyle/>
          <a:p>
            <a:r>
              <a:rPr lang="de-AT" dirty="0" smtClean="0"/>
              <a:t>Implementation</a:t>
            </a:r>
            <a:endParaRPr lang="de-A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529795" y="2057690"/>
            <a:ext cx="10972941" cy="1470025"/>
          </a:xfrm>
        </p:spPr>
        <p:txBody>
          <a:bodyPr/>
          <a:lstStyle/>
          <a:p>
            <a:r>
              <a:rPr lang="en-GB" dirty="0" smtClean="0"/>
              <a:t>Current EU-Project in the AMA-Marketing within the Export department</a:t>
            </a:r>
            <a:endParaRPr lang="en-GB" dirty="0"/>
          </a:p>
        </p:txBody>
      </p:sp>
      <p:sp>
        <p:nvSpPr>
          <p:cNvPr id="5" name="Untertitel 4"/>
          <p:cNvSpPr>
            <a:spLocks noGrp="1"/>
          </p:cNvSpPr>
          <p:nvPr>
            <p:ph type="subTitle" idx="1"/>
          </p:nvPr>
        </p:nvSpPr>
        <p:spPr/>
        <p:txBody>
          <a:bodyPr/>
          <a:lstStyle/>
          <a:p>
            <a:endParaRPr lang="de-DE" b="1"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746" name="Rectangle 2"/>
          <p:cNvSpPr>
            <a:spLocks noChangeArrowheads="1"/>
          </p:cNvSpPr>
          <p:nvPr/>
        </p:nvSpPr>
        <p:spPr bwMode="auto">
          <a:xfrm>
            <a:off x="3128170" y="2138363"/>
            <a:ext cx="5718175" cy="1219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a:r>
              <a:rPr lang="de-DE" sz="4400" dirty="0">
                <a:solidFill>
                  <a:schemeClr val="tx2"/>
                </a:solidFill>
              </a:rPr>
              <a:t/>
            </a:r>
            <a:br>
              <a:rPr lang="de-DE" sz="4400" dirty="0">
                <a:solidFill>
                  <a:schemeClr val="tx2"/>
                </a:solidFill>
              </a:rPr>
            </a:br>
            <a:endParaRPr lang="de-DE" sz="4400" dirty="0">
              <a:solidFill>
                <a:schemeClr val="tx2"/>
              </a:solidFill>
            </a:endParaRPr>
          </a:p>
        </p:txBody>
      </p:sp>
      <p:sp>
        <p:nvSpPr>
          <p:cNvPr id="6" name="Titel 5"/>
          <p:cNvSpPr>
            <a:spLocks noGrp="1"/>
          </p:cNvSpPr>
          <p:nvPr>
            <p:ph type="title"/>
          </p:nvPr>
        </p:nvSpPr>
        <p:spPr/>
        <p:txBody>
          <a:bodyPr/>
          <a:lstStyle/>
          <a:p>
            <a:r>
              <a:rPr lang="de-AT" dirty="0" smtClean="0"/>
              <a:t>Key </a:t>
            </a:r>
            <a:r>
              <a:rPr lang="de-AT" dirty="0"/>
              <a:t>D</a:t>
            </a:r>
            <a:r>
              <a:rPr lang="de-AT" dirty="0" smtClean="0"/>
              <a:t>ata</a:t>
            </a:r>
            <a:endParaRPr lang="de-AT" dirty="0"/>
          </a:p>
        </p:txBody>
      </p:sp>
      <p:sp>
        <p:nvSpPr>
          <p:cNvPr id="7" name="Inhaltsplatzhalter 6"/>
          <p:cNvSpPr>
            <a:spLocks noGrp="1"/>
          </p:cNvSpPr>
          <p:nvPr>
            <p:ph idx="1"/>
          </p:nvPr>
        </p:nvSpPr>
        <p:spPr/>
        <p:txBody>
          <a:bodyPr/>
          <a:lstStyle/>
          <a:p>
            <a:pPr algn="ctr"/>
            <a:endParaRPr lang="en-GB" sz="3600" dirty="0" smtClean="0">
              <a:solidFill>
                <a:srgbClr val="CC0000"/>
              </a:solidFill>
              <a:effectLst>
                <a:outerShdw blurRad="38100" dist="38100" dir="2700000" algn="tl">
                  <a:srgbClr val="000000">
                    <a:alpha val="43137"/>
                  </a:srgbClr>
                </a:outerShdw>
              </a:effectLst>
            </a:endParaRPr>
          </a:p>
          <a:p>
            <a:pPr>
              <a:spcAft>
                <a:spcPts val="1200"/>
              </a:spcAft>
              <a:buFont typeface="Arial" panose="020B0604020202020204" pitchFamily="34" charset="0"/>
              <a:buChar char="•"/>
            </a:pPr>
            <a:r>
              <a:rPr lang="en-GB" dirty="0" smtClean="0"/>
              <a:t>Promotion of the EU labels with focus on milk products that carry the EU quality logos.</a:t>
            </a:r>
          </a:p>
          <a:p>
            <a:pPr>
              <a:spcAft>
                <a:spcPts val="1200"/>
              </a:spcAft>
              <a:buFont typeface="Arial" panose="020B0604020202020204" pitchFamily="34" charset="0"/>
              <a:buChar char="•"/>
            </a:pPr>
            <a:r>
              <a:rPr lang="en-GB" dirty="0" smtClean="0"/>
              <a:t>Program length 1.3.2017-28.02.2020</a:t>
            </a:r>
          </a:p>
          <a:p>
            <a:pPr>
              <a:buFont typeface="Arial" panose="020B0604020202020204" pitchFamily="34" charset="0"/>
              <a:buChar char="•"/>
            </a:pPr>
            <a:r>
              <a:rPr lang="en-GB" dirty="0" smtClean="0"/>
              <a:t>Budget composition: 70% from EU funds, 30% from the AMA Marketing „Milk“ department budget.</a:t>
            </a:r>
          </a:p>
          <a:p>
            <a:endParaRPr lang="de-AT" dirty="0"/>
          </a:p>
        </p:txBody>
      </p:sp>
    </p:spTree>
    <p:extLst>
      <p:ext uri="{BB962C8B-B14F-4D97-AF65-F5344CB8AC3E}">
        <p14:creationId xmlns:p14="http://schemas.microsoft.com/office/powerpoint/2010/main" val="273231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Findings</a:t>
            </a:r>
            <a:r>
              <a:rPr lang="de-DE" dirty="0" smtClean="0"/>
              <a:t> </a:t>
            </a:r>
            <a:r>
              <a:rPr lang="de-DE" dirty="0" err="1" smtClean="0"/>
              <a:t>of</a:t>
            </a:r>
            <a:r>
              <a:rPr lang="de-DE" dirty="0" smtClean="0"/>
              <a:t> </a:t>
            </a:r>
            <a:r>
              <a:rPr lang="de-DE" dirty="0" err="1" smtClean="0"/>
              <a:t>the</a:t>
            </a:r>
            <a:r>
              <a:rPr lang="de-DE" dirty="0" smtClean="0"/>
              <a:t> Market Research – quantitativ </a:t>
            </a:r>
            <a:endParaRPr lang="de-DE" dirty="0"/>
          </a:p>
        </p:txBody>
      </p:sp>
      <p:sp>
        <p:nvSpPr>
          <p:cNvPr id="3" name="Inhaltsplatzhalter 2"/>
          <p:cNvSpPr>
            <a:spLocks noGrp="1"/>
          </p:cNvSpPr>
          <p:nvPr>
            <p:ph idx="1"/>
          </p:nvPr>
        </p:nvSpPr>
        <p:spPr/>
        <p:txBody>
          <a:bodyPr>
            <a:normAutofit fontScale="92500" lnSpcReduction="20000"/>
          </a:bodyPr>
          <a:lstStyle/>
          <a:p>
            <a:pPr lvl="0"/>
            <a:r>
              <a:rPr lang="en-GB" dirty="0" smtClean="0"/>
              <a:t>Germany is the most important export market for Austrian milk products, where cheese consumption per capita is around 24kg.</a:t>
            </a:r>
          </a:p>
          <a:p>
            <a:pPr lvl="0"/>
            <a:r>
              <a:rPr lang="en-GB" dirty="0" smtClean="0"/>
              <a:t>Focus on supermarkets and hypermarkets.</a:t>
            </a:r>
          </a:p>
          <a:p>
            <a:pPr lvl="0"/>
            <a:r>
              <a:rPr lang="en-GB" dirty="0" smtClean="0"/>
              <a:t>Focus on the cheese counter because that’s where the highest added value is.</a:t>
            </a:r>
          </a:p>
          <a:p>
            <a:pPr lvl="0"/>
            <a:r>
              <a:rPr lang="en-GB" dirty="0" smtClean="0"/>
              <a:t>Sliced and hard cheese are the highest consumed (most bought) cheese types in Germany. </a:t>
            </a:r>
          </a:p>
          <a:p>
            <a:pPr lvl="0"/>
            <a:r>
              <a:rPr lang="en-GB" dirty="0" smtClean="0"/>
              <a:t>Hard cheese is the cheese type with the highest growth.</a:t>
            </a:r>
          </a:p>
          <a:p>
            <a:pPr lvl="0"/>
            <a:r>
              <a:rPr lang="en-GB" dirty="0" smtClean="0"/>
              <a:t>The export increase of Austrian cheese is the highest in comparison to all other export products carrying the EU quality labels.</a:t>
            </a:r>
          </a:p>
          <a:p>
            <a:pPr lvl="0"/>
            <a:r>
              <a:rPr lang="en-GB" dirty="0" smtClean="0"/>
              <a:t>Nations with a variety of EU-protected cheese types achieve the highest own added value. </a:t>
            </a:r>
            <a:endParaRPr lang="de-DE" dirty="0"/>
          </a:p>
          <a:p>
            <a:pPr lvl="0"/>
            <a:endParaRPr lang="de-DE" dirty="0"/>
          </a:p>
        </p:txBody>
      </p:sp>
    </p:spTree>
    <p:extLst>
      <p:ext uri="{BB962C8B-B14F-4D97-AF65-F5344CB8AC3E}">
        <p14:creationId xmlns:p14="http://schemas.microsoft.com/office/powerpoint/2010/main" val="11437124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sz="3200" dirty="0" err="1" smtClean="0"/>
              <a:t>Findings</a:t>
            </a:r>
            <a:r>
              <a:rPr lang="de-DE" sz="3200" dirty="0" smtClean="0"/>
              <a:t> </a:t>
            </a:r>
            <a:r>
              <a:rPr lang="de-DE" sz="3200" dirty="0" err="1" smtClean="0"/>
              <a:t>of</a:t>
            </a:r>
            <a:r>
              <a:rPr lang="de-DE" sz="3200" dirty="0" smtClean="0"/>
              <a:t> </a:t>
            </a:r>
            <a:r>
              <a:rPr lang="de-DE" sz="3200" dirty="0" err="1" smtClean="0"/>
              <a:t>the</a:t>
            </a:r>
            <a:r>
              <a:rPr lang="de-DE" sz="3200" dirty="0" smtClean="0"/>
              <a:t> Market Research – Quantitativ </a:t>
            </a:r>
            <a:endParaRPr lang="de-DE" sz="3200" dirty="0"/>
          </a:p>
        </p:txBody>
      </p:sp>
      <p:pic>
        <p:nvPicPr>
          <p:cNvPr id="4098" name="Picture 2"/>
          <p:cNvPicPr>
            <a:picLocks noGrp="1" noChangeAspect="1" noChangeArrowheads="1"/>
          </p:cNvPicPr>
          <p:nvPr>
            <p:ph sz="half" idx="1"/>
          </p:nvPr>
        </p:nvPicPr>
        <p:blipFill rotWithShape="1">
          <a:blip r:embed="rId2" cstate="print">
            <a:extLst>
              <a:ext uri="{28A0092B-C50C-407E-A947-70E740481C1C}">
                <a14:useLocalDpi xmlns:a14="http://schemas.microsoft.com/office/drawing/2010/main" val="0"/>
              </a:ext>
            </a:extLst>
          </a:blip>
          <a:srcRect t="20409" b="10890"/>
          <a:stretch/>
        </p:blipFill>
        <p:spPr bwMode="auto">
          <a:xfrm>
            <a:off x="330686" y="2539925"/>
            <a:ext cx="5728366" cy="294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Inhaltsplatzhalter 1"/>
          <p:cNvSpPr>
            <a:spLocks noGrp="1"/>
          </p:cNvSpPr>
          <p:nvPr>
            <p:ph sz="half" idx="2"/>
          </p:nvPr>
        </p:nvSpPr>
        <p:spPr>
          <a:xfrm>
            <a:off x="6464210" y="1672936"/>
            <a:ext cx="5322743" cy="866989"/>
          </a:xfrm>
        </p:spPr>
        <p:txBody>
          <a:bodyPr/>
          <a:lstStyle/>
          <a:p>
            <a:pPr marL="0" indent="0">
              <a:buNone/>
            </a:pPr>
            <a:r>
              <a:rPr lang="de-DE" sz="1800" dirty="0" smtClean="0"/>
              <a:t>Table </a:t>
            </a:r>
            <a:r>
              <a:rPr lang="de-DE" sz="1800" dirty="0" err="1" smtClean="0"/>
              <a:t>below</a:t>
            </a:r>
            <a:r>
              <a:rPr lang="de-DE" sz="1800" dirty="0" smtClean="0"/>
              <a:t> </a:t>
            </a:r>
            <a:r>
              <a:rPr lang="de-DE" sz="1800" dirty="0" err="1" smtClean="0"/>
              <a:t>showing</a:t>
            </a:r>
            <a:r>
              <a:rPr lang="de-DE" sz="1800" dirty="0" smtClean="0"/>
              <a:t> </a:t>
            </a:r>
            <a:r>
              <a:rPr lang="de-DE" sz="1800" dirty="0" err="1" smtClean="0"/>
              <a:t>the</a:t>
            </a:r>
            <a:r>
              <a:rPr lang="de-DE" sz="1800" dirty="0" smtClean="0"/>
              <a:t> different EU countries </a:t>
            </a:r>
            <a:r>
              <a:rPr lang="de-DE" sz="1800" dirty="0" err="1"/>
              <a:t>volume</a:t>
            </a:r>
            <a:r>
              <a:rPr lang="de-DE" sz="1800" dirty="0"/>
              <a:t> </a:t>
            </a:r>
            <a:r>
              <a:rPr lang="de-DE" sz="1800" dirty="0" err="1" smtClean="0"/>
              <a:t>of</a:t>
            </a:r>
            <a:r>
              <a:rPr lang="de-DE" sz="1800" dirty="0" smtClean="0"/>
              <a:t> </a:t>
            </a:r>
            <a:r>
              <a:rPr lang="de-DE" sz="1800" dirty="0" err="1" smtClean="0"/>
              <a:t>cheese</a:t>
            </a:r>
            <a:r>
              <a:rPr lang="de-DE" sz="1800" dirty="0" smtClean="0"/>
              <a:t> </a:t>
            </a:r>
            <a:r>
              <a:rPr lang="de-DE" sz="1800" dirty="0" err="1" smtClean="0"/>
              <a:t>sales</a:t>
            </a:r>
            <a:r>
              <a:rPr lang="de-DE" sz="1800" dirty="0" smtClean="0"/>
              <a:t> </a:t>
            </a:r>
            <a:r>
              <a:rPr lang="de-DE" sz="1800" dirty="0" err="1" smtClean="0"/>
              <a:t>with</a:t>
            </a:r>
            <a:r>
              <a:rPr lang="de-DE" sz="1800" dirty="0" smtClean="0"/>
              <a:t> </a:t>
            </a:r>
            <a:r>
              <a:rPr lang="de-DE" sz="1800" dirty="0" err="1" smtClean="0"/>
              <a:t>protected</a:t>
            </a:r>
            <a:r>
              <a:rPr lang="de-DE" sz="1800" dirty="0" smtClean="0"/>
              <a:t> </a:t>
            </a:r>
            <a:r>
              <a:rPr lang="de-DE" sz="1800" dirty="0" err="1" smtClean="0"/>
              <a:t>origin</a:t>
            </a:r>
            <a:r>
              <a:rPr lang="de-DE" sz="1800" dirty="0" smtClean="0"/>
              <a:t>.</a:t>
            </a:r>
            <a:endParaRPr lang="de-DE" sz="1800" dirty="0"/>
          </a:p>
          <a:p>
            <a:pPr marL="0" indent="0" fontAlgn="t">
              <a:spcBef>
                <a:spcPts val="0"/>
              </a:spcBef>
              <a:spcAft>
                <a:spcPts val="0"/>
              </a:spcAft>
              <a:buNone/>
            </a:pPr>
            <a:endParaRPr lang="de-AT" dirty="0" smtClean="0"/>
          </a:p>
          <a:p>
            <a:pPr marL="0" indent="0">
              <a:buNone/>
            </a:pPr>
            <a:endParaRPr lang="de-AT" dirty="0"/>
          </a:p>
        </p:txBody>
      </p:sp>
      <p:sp>
        <p:nvSpPr>
          <p:cNvPr id="6" name="Ellipse 5"/>
          <p:cNvSpPr/>
          <p:nvPr/>
        </p:nvSpPr>
        <p:spPr bwMode="auto">
          <a:xfrm>
            <a:off x="7658100" y="5676900"/>
            <a:ext cx="1695450" cy="49530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AT" sz="1600" b="1" i="0" u="none" strike="noStrike" cap="none" normalizeH="0" baseline="0" smtClean="0">
              <a:ln>
                <a:noFill/>
              </a:ln>
              <a:solidFill>
                <a:schemeClr val="tx1"/>
              </a:solidFill>
              <a:effectLst/>
              <a:latin typeface="Arial" charset="0"/>
            </a:endParaRPr>
          </a:p>
        </p:txBody>
      </p:sp>
      <p:sp>
        <p:nvSpPr>
          <p:cNvPr id="10" name="Textfeld 9"/>
          <p:cNvSpPr txBox="1"/>
          <p:nvPr/>
        </p:nvSpPr>
        <p:spPr>
          <a:xfrm>
            <a:off x="6456040" y="5922469"/>
            <a:ext cx="5274142" cy="215444"/>
          </a:xfrm>
          <a:prstGeom prst="rect">
            <a:avLst/>
          </a:prstGeom>
          <a:noFill/>
        </p:spPr>
        <p:txBody>
          <a:bodyPr wrap="square" rtlCol="0">
            <a:spAutoFit/>
          </a:bodyPr>
          <a:lstStyle/>
          <a:p>
            <a:r>
              <a:rPr lang="de-AT" sz="800" dirty="0" smtClean="0"/>
              <a:t>Quelle: ec.euopa.eu</a:t>
            </a:r>
            <a:r>
              <a:rPr lang="de-AT" sz="800" dirty="0"/>
              <a:t>. </a:t>
            </a:r>
            <a:r>
              <a:rPr lang="de-AT" sz="800" dirty="0" err="1"/>
              <a:t>Agricultural</a:t>
            </a:r>
            <a:r>
              <a:rPr lang="de-AT" sz="800" dirty="0"/>
              <a:t> </a:t>
            </a:r>
            <a:r>
              <a:rPr lang="de-AT" sz="800" dirty="0" err="1"/>
              <a:t>products</a:t>
            </a:r>
            <a:r>
              <a:rPr lang="de-AT" sz="800" dirty="0"/>
              <a:t> </a:t>
            </a:r>
            <a:r>
              <a:rPr lang="de-AT" sz="800" dirty="0" err="1"/>
              <a:t>and</a:t>
            </a:r>
            <a:r>
              <a:rPr lang="de-AT" sz="800" dirty="0"/>
              <a:t> </a:t>
            </a:r>
            <a:r>
              <a:rPr lang="de-AT" sz="800" dirty="0" err="1"/>
              <a:t>foodstuffs</a:t>
            </a:r>
            <a:r>
              <a:rPr lang="de-AT" sz="800" dirty="0"/>
              <a:t> – PDO </a:t>
            </a:r>
            <a:r>
              <a:rPr lang="de-AT" sz="800" dirty="0" err="1"/>
              <a:t>and</a:t>
            </a:r>
            <a:r>
              <a:rPr lang="de-AT" sz="800" dirty="0"/>
              <a:t> PGI – Reg. (EC) </a:t>
            </a:r>
            <a:r>
              <a:rPr lang="de-AT" sz="800" dirty="0" err="1"/>
              <a:t>No</a:t>
            </a:r>
            <a:r>
              <a:rPr lang="de-AT" sz="800" dirty="0"/>
              <a:t> 510/2006 </a:t>
            </a:r>
            <a:r>
              <a:rPr lang="de-AT" sz="800" dirty="0" err="1"/>
              <a:t>Cheeses</a:t>
            </a:r>
            <a:r>
              <a:rPr lang="de-AT" sz="800" dirty="0"/>
              <a:t> </a:t>
            </a:r>
          </a:p>
        </p:txBody>
      </p:sp>
      <p:sp>
        <p:nvSpPr>
          <p:cNvPr id="8" name="Textfeld 7"/>
          <p:cNvSpPr txBox="1"/>
          <p:nvPr/>
        </p:nvSpPr>
        <p:spPr>
          <a:xfrm>
            <a:off x="498759" y="1764144"/>
            <a:ext cx="5514109" cy="369332"/>
          </a:xfrm>
          <a:prstGeom prst="rect">
            <a:avLst/>
          </a:prstGeom>
          <a:noFill/>
        </p:spPr>
        <p:txBody>
          <a:bodyPr wrap="square" rtlCol="0">
            <a:spAutoFit/>
          </a:bodyPr>
          <a:lstStyle/>
          <a:p>
            <a:r>
              <a:rPr lang="de-DE" dirty="0" err="1" smtClean="0"/>
              <a:t>Germany‘s</a:t>
            </a:r>
            <a:r>
              <a:rPr lang="de-DE" dirty="0" smtClean="0"/>
              <a:t> </a:t>
            </a:r>
            <a:r>
              <a:rPr lang="de-DE" dirty="0"/>
              <a:t>Top </a:t>
            </a:r>
            <a:r>
              <a:rPr lang="de-DE" dirty="0" smtClean="0"/>
              <a:t>10 </a:t>
            </a:r>
            <a:r>
              <a:rPr lang="de-DE" dirty="0" err="1" smtClean="0"/>
              <a:t>cheese</a:t>
            </a:r>
            <a:r>
              <a:rPr lang="de-DE" dirty="0" smtClean="0"/>
              <a:t> Import countries 2015</a:t>
            </a:r>
            <a:endParaRPr lang="de-AT" dirty="0"/>
          </a:p>
        </p:txBody>
      </p:sp>
      <p:graphicFrame>
        <p:nvGraphicFramePr>
          <p:cNvPr id="12" name="Tabelle 11"/>
          <p:cNvGraphicFramePr>
            <a:graphicFrameLocks noGrp="1"/>
          </p:cNvGraphicFramePr>
          <p:nvPr>
            <p:extLst>
              <p:ext uri="{D42A27DB-BD31-4B8C-83A1-F6EECF244321}">
                <p14:modId xmlns:p14="http://schemas.microsoft.com/office/powerpoint/2010/main" val="2311829490"/>
              </p:ext>
            </p:extLst>
          </p:nvPr>
        </p:nvGraphicFramePr>
        <p:xfrm>
          <a:off x="6464210" y="2402064"/>
          <a:ext cx="5257801" cy="3414764"/>
        </p:xfrm>
        <a:graphic>
          <a:graphicData uri="http://schemas.openxmlformats.org/drawingml/2006/table">
            <a:tbl>
              <a:tblPr firstRow="1" bandRow="1">
                <a:tableStyleId>{9D7B26C5-4107-4FEC-AEDC-1716B250A1EF}</a:tableStyleId>
              </a:tblPr>
              <a:tblGrid>
                <a:gridCol w="1554093">
                  <a:extLst>
                    <a:ext uri="{9D8B030D-6E8A-4147-A177-3AD203B41FA5}">
                      <a16:colId xmlns="" xmlns:a16="http://schemas.microsoft.com/office/drawing/2014/main" val="20000"/>
                    </a:ext>
                  </a:extLst>
                </a:gridCol>
                <a:gridCol w="1108246">
                  <a:extLst>
                    <a:ext uri="{9D8B030D-6E8A-4147-A177-3AD203B41FA5}">
                      <a16:colId xmlns="" xmlns:a16="http://schemas.microsoft.com/office/drawing/2014/main" val="20001"/>
                    </a:ext>
                  </a:extLst>
                </a:gridCol>
                <a:gridCol w="1281012">
                  <a:extLst>
                    <a:ext uri="{9D8B030D-6E8A-4147-A177-3AD203B41FA5}">
                      <a16:colId xmlns="" xmlns:a16="http://schemas.microsoft.com/office/drawing/2014/main" val="20002"/>
                    </a:ext>
                  </a:extLst>
                </a:gridCol>
                <a:gridCol w="1314450">
                  <a:extLst>
                    <a:ext uri="{9D8B030D-6E8A-4147-A177-3AD203B41FA5}">
                      <a16:colId xmlns="" xmlns:a16="http://schemas.microsoft.com/office/drawing/2014/main" val="20003"/>
                    </a:ext>
                  </a:extLst>
                </a:gridCol>
              </a:tblGrid>
              <a:tr h="357332">
                <a:tc>
                  <a:txBody>
                    <a:bodyPr/>
                    <a:lstStyle/>
                    <a:p>
                      <a:endParaRPr lang="de-AT" dirty="0"/>
                    </a:p>
                  </a:txBody>
                  <a:tcPr anchor="ctr"/>
                </a:tc>
                <a:tc>
                  <a:txBody>
                    <a:bodyPr/>
                    <a:lstStyle/>
                    <a:p>
                      <a:pPr algn="ctr"/>
                      <a:r>
                        <a:rPr lang="de-DE" dirty="0" smtClean="0"/>
                        <a:t>Anzahl</a:t>
                      </a:r>
                      <a:endParaRPr lang="de-AT" dirty="0"/>
                    </a:p>
                  </a:txBody>
                  <a:tcPr anchor="ctr"/>
                </a:tc>
                <a:tc>
                  <a:txBody>
                    <a:bodyPr/>
                    <a:lstStyle/>
                    <a:p>
                      <a:pPr algn="ctr"/>
                      <a:r>
                        <a:rPr lang="de-DE" dirty="0" smtClean="0"/>
                        <a:t>2005</a:t>
                      </a:r>
                      <a:endParaRPr lang="de-AT" dirty="0"/>
                    </a:p>
                  </a:txBody>
                  <a:tcPr anchor="ctr"/>
                </a:tc>
                <a:tc>
                  <a:txBody>
                    <a:bodyPr/>
                    <a:lstStyle/>
                    <a:p>
                      <a:pPr algn="ctr"/>
                      <a:r>
                        <a:rPr lang="de-DE" dirty="0" smtClean="0"/>
                        <a:t>2010</a:t>
                      </a:r>
                      <a:endParaRPr lang="de-AT" dirty="0"/>
                    </a:p>
                  </a:txBody>
                  <a:tcPr anchor="ctr"/>
                </a:tc>
                <a:extLst>
                  <a:ext uri="{0D108BD9-81ED-4DB2-BD59-A6C34878D82A}">
                    <a16:rowId xmlns="" xmlns:a16="http://schemas.microsoft.com/office/drawing/2014/main" val="10000"/>
                  </a:ext>
                </a:extLst>
              </a:tr>
              <a:tr h="453652">
                <a:tc>
                  <a:txBody>
                    <a:bodyPr/>
                    <a:lstStyle/>
                    <a:p>
                      <a:r>
                        <a:rPr lang="de-DE" dirty="0" smtClean="0"/>
                        <a:t>Italien</a:t>
                      </a:r>
                      <a:endParaRPr lang="de-AT" dirty="0"/>
                    </a:p>
                  </a:txBody>
                  <a:tcPr anchor="ctr"/>
                </a:tc>
                <a:tc>
                  <a:txBody>
                    <a:bodyPr/>
                    <a:lstStyle/>
                    <a:p>
                      <a:pPr algn="ctr"/>
                      <a:r>
                        <a:rPr lang="de-DE" dirty="0" smtClean="0"/>
                        <a:t>36</a:t>
                      </a:r>
                      <a:endParaRPr lang="de-AT" dirty="0"/>
                    </a:p>
                  </a:txBody>
                  <a:tcPr anchor="ctr"/>
                </a:tc>
                <a:tc>
                  <a:txBody>
                    <a:bodyPr/>
                    <a:lstStyle/>
                    <a:p>
                      <a:pPr algn="r"/>
                      <a:r>
                        <a:rPr lang="de-DE" dirty="0" smtClean="0"/>
                        <a:t>2.847.933</a:t>
                      </a:r>
                      <a:endParaRPr lang="de-AT" dirty="0"/>
                    </a:p>
                  </a:txBody>
                  <a:tcPr anchor="ctr"/>
                </a:tc>
                <a:tc>
                  <a:txBody>
                    <a:bodyPr/>
                    <a:lstStyle/>
                    <a:p>
                      <a:pPr algn="r"/>
                      <a:r>
                        <a:rPr lang="de-DE" dirty="0" smtClean="0"/>
                        <a:t>3.426.053</a:t>
                      </a:r>
                      <a:endParaRPr lang="de-AT" dirty="0"/>
                    </a:p>
                  </a:txBody>
                  <a:tcPr anchor="ctr"/>
                </a:tc>
                <a:extLst>
                  <a:ext uri="{0D108BD9-81ED-4DB2-BD59-A6C34878D82A}">
                    <a16:rowId xmlns="" xmlns:a16="http://schemas.microsoft.com/office/drawing/2014/main" val="10001"/>
                  </a:ext>
                </a:extLst>
              </a:tr>
              <a:tr h="453652">
                <a:tc>
                  <a:txBody>
                    <a:bodyPr/>
                    <a:lstStyle/>
                    <a:p>
                      <a:r>
                        <a:rPr lang="de-DE" dirty="0" smtClean="0"/>
                        <a:t>Frankreich</a:t>
                      </a:r>
                      <a:endParaRPr lang="de-AT" dirty="0"/>
                    </a:p>
                  </a:txBody>
                  <a:tcPr anchor="ctr"/>
                </a:tc>
                <a:tc>
                  <a:txBody>
                    <a:bodyPr/>
                    <a:lstStyle/>
                    <a:p>
                      <a:pPr algn="ctr"/>
                      <a:r>
                        <a:rPr lang="de-DE" dirty="0" smtClean="0"/>
                        <a:t>46</a:t>
                      </a:r>
                      <a:endParaRPr lang="de-AT" dirty="0"/>
                    </a:p>
                  </a:txBody>
                  <a:tcPr anchor="ctr"/>
                </a:tc>
                <a:tc>
                  <a:txBody>
                    <a:bodyPr/>
                    <a:lstStyle/>
                    <a:p>
                      <a:pPr algn="r"/>
                      <a:r>
                        <a:rPr lang="de-DE" dirty="0" smtClean="0"/>
                        <a:t>1.306.021</a:t>
                      </a:r>
                      <a:endParaRPr lang="de-AT" dirty="0"/>
                    </a:p>
                  </a:txBody>
                  <a:tcPr anchor="ctr"/>
                </a:tc>
                <a:tc>
                  <a:txBody>
                    <a:bodyPr/>
                    <a:lstStyle/>
                    <a:p>
                      <a:pPr algn="r"/>
                      <a:r>
                        <a:rPr lang="de-DE" dirty="0" smtClean="0"/>
                        <a:t>1.570.747</a:t>
                      </a:r>
                      <a:endParaRPr lang="de-AT" dirty="0"/>
                    </a:p>
                  </a:txBody>
                  <a:tcPr anchor="ctr"/>
                </a:tc>
                <a:extLst>
                  <a:ext uri="{0D108BD9-81ED-4DB2-BD59-A6C34878D82A}">
                    <a16:rowId xmlns="" xmlns:a16="http://schemas.microsoft.com/office/drawing/2014/main" val="10002"/>
                  </a:ext>
                </a:extLst>
              </a:tr>
              <a:tr h="453652">
                <a:tc>
                  <a:txBody>
                    <a:bodyPr/>
                    <a:lstStyle/>
                    <a:p>
                      <a:r>
                        <a:rPr lang="de-DE" dirty="0" smtClean="0"/>
                        <a:t>Spanien</a:t>
                      </a:r>
                      <a:endParaRPr lang="de-AT" dirty="0"/>
                    </a:p>
                  </a:txBody>
                  <a:tcPr anchor="ctr"/>
                </a:tc>
                <a:tc>
                  <a:txBody>
                    <a:bodyPr/>
                    <a:lstStyle/>
                    <a:p>
                      <a:pPr algn="ctr"/>
                      <a:r>
                        <a:rPr lang="de-DE" dirty="0" smtClean="0"/>
                        <a:t>23</a:t>
                      </a:r>
                      <a:endParaRPr lang="de-AT" dirty="0"/>
                    </a:p>
                  </a:txBody>
                  <a:tcPr anchor="ctr"/>
                </a:tc>
                <a:tc>
                  <a:txBody>
                    <a:bodyPr/>
                    <a:lstStyle/>
                    <a:p>
                      <a:pPr algn="r"/>
                      <a:r>
                        <a:rPr lang="de-DE" dirty="0" smtClean="0"/>
                        <a:t>160.794</a:t>
                      </a:r>
                      <a:endParaRPr lang="de-AT" dirty="0"/>
                    </a:p>
                  </a:txBody>
                  <a:tcPr anchor="ctr"/>
                </a:tc>
                <a:tc>
                  <a:txBody>
                    <a:bodyPr/>
                    <a:lstStyle/>
                    <a:p>
                      <a:pPr algn="r"/>
                      <a:r>
                        <a:rPr lang="de-DE" dirty="0" smtClean="0"/>
                        <a:t>186.217</a:t>
                      </a:r>
                      <a:endParaRPr lang="de-AT" dirty="0"/>
                    </a:p>
                  </a:txBody>
                  <a:tcPr anchor="ctr"/>
                </a:tc>
                <a:extLst>
                  <a:ext uri="{0D108BD9-81ED-4DB2-BD59-A6C34878D82A}">
                    <a16:rowId xmlns="" xmlns:a16="http://schemas.microsoft.com/office/drawing/2014/main" val="10003"/>
                  </a:ext>
                </a:extLst>
              </a:tr>
              <a:tr h="453652">
                <a:tc>
                  <a:txBody>
                    <a:bodyPr/>
                    <a:lstStyle/>
                    <a:p>
                      <a:r>
                        <a:rPr lang="de-DE" dirty="0" smtClean="0"/>
                        <a:t>Niederlande</a:t>
                      </a:r>
                      <a:endParaRPr lang="de-AT" dirty="0"/>
                    </a:p>
                  </a:txBody>
                  <a:tcPr anchor="ctr"/>
                </a:tc>
                <a:tc>
                  <a:txBody>
                    <a:bodyPr/>
                    <a:lstStyle/>
                    <a:p>
                      <a:pPr algn="ctr"/>
                      <a:r>
                        <a:rPr lang="de-DE" dirty="0" smtClean="0"/>
                        <a:t>4</a:t>
                      </a:r>
                      <a:endParaRPr lang="de-AT" dirty="0"/>
                    </a:p>
                  </a:txBody>
                  <a:tcPr anchor="ctr"/>
                </a:tc>
                <a:tc>
                  <a:txBody>
                    <a:bodyPr/>
                    <a:lstStyle/>
                    <a:p>
                      <a:pPr algn="r"/>
                      <a:r>
                        <a:rPr lang="de-DE" dirty="0" err="1" smtClean="0"/>
                        <a:t>k.A</a:t>
                      </a:r>
                      <a:r>
                        <a:rPr lang="de-DE" dirty="0" smtClean="0"/>
                        <a:t>.</a:t>
                      </a:r>
                      <a:endParaRPr lang="de-AT" dirty="0"/>
                    </a:p>
                  </a:txBody>
                  <a:tcPr anchor="ctr"/>
                </a:tc>
                <a:tc>
                  <a:txBody>
                    <a:bodyPr/>
                    <a:lstStyle/>
                    <a:p>
                      <a:pPr algn="r"/>
                      <a:r>
                        <a:rPr lang="de-DE" dirty="0" smtClean="0"/>
                        <a:t>90.326</a:t>
                      </a:r>
                      <a:endParaRPr lang="de-AT" dirty="0"/>
                    </a:p>
                  </a:txBody>
                  <a:tcPr anchor="ctr"/>
                </a:tc>
                <a:extLst>
                  <a:ext uri="{0D108BD9-81ED-4DB2-BD59-A6C34878D82A}">
                    <a16:rowId xmlns="" xmlns:a16="http://schemas.microsoft.com/office/drawing/2014/main" val="10004"/>
                  </a:ext>
                </a:extLst>
              </a:tr>
              <a:tr h="453652">
                <a:tc>
                  <a:txBody>
                    <a:bodyPr/>
                    <a:lstStyle/>
                    <a:p>
                      <a:r>
                        <a:rPr lang="de-DE" dirty="0" smtClean="0"/>
                        <a:t>Österreich</a:t>
                      </a:r>
                      <a:endParaRPr lang="de-DE" dirty="0" smtClean="0">
                        <a:solidFill>
                          <a:srgbClr val="C00000"/>
                        </a:solidFill>
                      </a:endParaRPr>
                    </a:p>
                  </a:txBody>
                  <a:tcPr anchor="ctr"/>
                </a:tc>
                <a:tc>
                  <a:txBody>
                    <a:bodyPr/>
                    <a:lstStyle/>
                    <a:p>
                      <a:pPr algn="ctr"/>
                      <a:r>
                        <a:rPr lang="de-DE" dirty="0" smtClean="0"/>
                        <a:t>6</a:t>
                      </a:r>
                      <a:endParaRPr lang="de-AT" dirty="0">
                        <a:solidFill>
                          <a:srgbClr val="C00000"/>
                        </a:solidFill>
                      </a:endParaRPr>
                    </a:p>
                  </a:txBody>
                  <a:tcPr anchor="ctr"/>
                </a:tc>
                <a:tc>
                  <a:txBody>
                    <a:bodyPr/>
                    <a:lstStyle/>
                    <a:p>
                      <a:pPr algn="r"/>
                      <a:r>
                        <a:rPr lang="de-DE" dirty="0" smtClean="0"/>
                        <a:t>81.024</a:t>
                      </a:r>
                      <a:endParaRPr lang="de-AT" dirty="0">
                        <a:solidFill>
                          <a:srgbClr val="C00000"/>
                        </a:solidFill>
                      </a:endParaRPr>
                    </a:p>
                  </a:txBody>
                  <a:tcPr anchor="ctr"/>
                </a:tc>
                <a:tc>
                  <a:txBody>
                    <a:bodyPr/>
                    <a:lstStyle/>
                    <a:p>
                      <a:pPr algn="r"/>
                      <a:r>
                        <a:rPr lang="de-DE" dirty="0" smtClean="0"/>
                        <a:t>89.457</a:t>
                      </a:r>
                      <a:endParaRPr lang="de-AT" dirty="0">
                        <a:solidFill>
                          <a:srgbClr val="C00000"/>
                        </a:solidFill>
                      </a:endParaRPr>
                    </a:p>
                  </a:txBody>
                  <a:tcPr anchor="ctr"/>
                </a:tc>
                <a:extLst>
                  <a:ext uri="{0D108BD9-81ED-4DB2-BD59-A6C34878D82A}">
                    <a16:rowId xmlns="" xmlns:a16="http://schemas.microsoft.com/office/drawing/2014/main" val="10005"/>
                  </a:ext>
                </a:extLst>
              </a:tr>
              <a:tr h="390372">
                <a:tc>
                  <a:txBody>
                    <a:bodyPr/>
                    <a:lstStyle/>
                    <a:p>
                      <a:r>
                        <a:rPr lang="de-DE" dirty="0" smtClean="0"/>
                        <a:t>GB</a:t>
                      </a:r>
                      <a:endParaRPr lang="de-AT" dirty="0"/>
                    </a:p>
                  </a:txBody>
                  <a:tcPr anchor="ctr"/>
                </a:tc>
                <a:tc>
                  <a:txBody>
                    <a:bodyPr/>
                    <a:lstStyle/>
                    <a:p>
                      <a:pPr algn="ctr"/>
                      <a:r>
                        <a:rPr lang="de-DE" dirty="0" smtClean="0"/>
                        <a:t>13</a:t>
                      </a:r>
                      <a:endParaRPr lang="de-AT" dirty="0"/>
                    </a:p>
                  </a:txBody>
                  <a:tcPr anchor="ctr"/>
                </a:tc>
                <a:tc>
                  <a:txBody>
                    <a:bodyPr/>
                    <a:lstStyle/>
                    <a:p>
                      <a:pPr algn="r"/>
                      <a:r>
                        <a:rPr lang="de-DE" dirty="0" smtClean="0"/>
                        <a:t>96.401</a:t>
                      </a:r>
                      <a:endParaRPr lang="de-AT" dirty="0"/>
                    </a:p>
                  </a:txBody>
                  <a:tcPr anchor="ctr"/>
                </a:tc>
                <a:tc>
                  <a:txBody>
                    <a:bodyPr/>
                    <a:lstStyle/>
                    <a:p>
                      <a:pPr algn="r"/>
                      <a:r>
                        <a:rPr lang="de-DE" dirty="0" smtClean="0"/>
                        <a:t>86.996</a:t>
                      </a:r>
                      <a:endParaRPr lang="de-AT" dirty="0"/>
                    </a:p>
                  </a:txBody>
                  <a:tcPr anchor="ctr"/>
                </a:tc>
                <a:extLst>
                  <a:ext uri="{0D108BD9-81ED-4DB2-BD59-A6C34878D82A}">
                    <a16:rowId xmlns="" xmlns:a16="http://schemas.microsoft.com/office/drawing/2014/main" val="10006"/>
                  </a:ext>
                </a:extLst>
              </a:tr>
              <a:tr h="390372">
                <a:tc>
                  <a:txBody>
                    <a:bodyPr/>
                    <a:lstStyle/>
                    <a:p>
                      <a:r>
                        <a:rPr lang="de-DE" dirty="0" smtClean="0"/>
                        <a:t>Deutschland</a:t>
                      </a:r>
                      <a:endParaRPr lang="de-AT" dirty="0"/>
                    </a:p>
                  </a:txBody>
                  <a:tcPr anchor="ctr"/>
                </a:tc>
                <a:tc>
                  <a:txBody>
                    <a:bodyPr/>
                    <a:lstStyle/>
                    <a:p>
                      <a:pPr algn="ctr"/>
                      <a:r>
                        <a:rPr lang="de-DE" dirty="0" smtClean="0"/>
                        <a:t>4</a:t>
                      </a:r>
                      <a:endParaRPr lang="de-AT" dirty="0"/>
                    </a:p>
                  </a:txBody>
                  <a:tcPr anchor="ctr"/>
                </a:tc>
                <a:tc>
                  <a:txBody>
                    <a:bodyPr/>
                    <a:lstStyle/>
                    <a:p>
                      <a:pPr algn="r"/>
                      <a:r>
                        <a:rPr lang="de-DE" dirty="0" smtClean="0"/>
                        <a:t>40.180</a:t>
                      </a:r>
                      <a:endParaRPr lang="de-AT" dirty="0"/>
                    </a:p>
                  </a:txBody>
                  <a:tcPr anchor="ctr"/>
                </a:tc>
                <a:tc>
                  <a:txBody>
                    <a:bodyPr/>
                    <a:lstStyle/>
                    <a:p>
                      <a:pPr algn="r"/>
                      <a:r>
                        <a:rPr lang="de-DE" dirty="0" smtClean="0"/>
                        <a:t>49.600</a:t>
                      </a:r>
                      <a:endParaRPr lang="de-AT" dirty="0"/>
                    </a:p>
                  </a:txBody>
                  <a:tcPr anchor="ctr"/>
                </a:tc>
                <a:extLst>
                  <a:ext uri="{0D108BD9-81ED-4DB2-BD59-A6C34878D82A}">
                    <a16:rowId xmlns="" xmlns:a16="http://schemas.microsoft.com/office/drawing/2014/main" val="10007"/>
                  </a:ext>
                </a:extLst>
              </a:tr>
            </a:tbl>
          </a:graphicData>
        </a:graphic>
      </p:graphicFrame>
      <p:sp>
        <p:nvSpPr>
          <p:cNvPr id="9" name="Textfeld 8"/>
          <p:cNvSpPr txBox="1"/>
          <p:nvPr/>
        </p:nvSpPr>
        <p:spPr>
          <a:xfrm>
            <a:off x="498764" y="5569528"/>
            <a:ext cx="2654894" cy="200055"/>
          </a:xfrm>
          <a:prstGeom prst="rect">
            <a:avLst/>
          </a:prstGeom>
          <a:noFill/>
        </p:spPr>
        <p:txBody>
          <a:bodyPr wrap="none" rtlCol="0">
            <a:spAutoFit/>
          </a:bodyPr>
          <a:lstStyle/>
          <a:p>
            <a:r>
              <a:rPr lang="de-AT" sz="700" dirty="0" err="1" smtClean="0"/>
              <a:t>QUelle</a:t>
            </a:r>
            <a:r>
              <a:rPr lang="de-AT" sz="700" dirty="0" smtClean="0"/>
              <a:t>: AMI Markt Bilanz Milch 2015/Statistisches Bundesamt</a:t>
            </a:r>
            <a:endParaRPr lang="de-AT" sz="700" dirty="0"/>
          </a:p>
        </p:txBody>
      </p:sp>
    </p:spTree>
    <p:extLst>
      <p:ext uri="{BB962C8B-B14F-4D97-AF65-F5344CB8AC3E}">
        <p14:creationId xmlns:p14="http://schemas.microsoft.com/office/powerpoint/2010/main" val="4150602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09506" y="1600201"/>
            <a:ext cx="10972989" cy="4887309"/>
          </a:xfrm>
        </p:spPr>
        <p:txBody>
          <a:bodyPr>
            <a:normAutofit/>
          </a:bodyPr>
          <a:lstStyle/>
          <a:p>
            <a:pPr lvl="0">
              <a:spcBef>
                <a:spcPts val="1200"/>
              </a:spcBef>
              <a:spcAft>
                <a:spcPts val="600"/>
              </a:spcAft>
            </a:pPr>
            <a:r>
              <a:rPr lang="en-GB" sz="2400" dirty="0" smtClean="0"/>
              <a:t>German consumers tend to check more the origin of the food. </a:t>
            </a:r>
          </a:p>
          <a:p>
            <a:pPr lvl="0">
              <a:spcBef>
                <a:spcPts val="1200"/>
              </a:spcBef>
              <a:spcAft>
                <a:spcPts val="600"/>
              </a:spcAft>
            </a:pPr>
            <a:r>
              <a:rPr lang="en-GB" sz="2400" dirty="0" smtClean="0"/>
              <a:t>The importance in animal welfare, sustainability and the absence of genetic engineering is increasing. </a:t>
            </a:r>
          </a:p>
          <a:p>
            <a:pPr lvl="0">
              <a:spcBef>
                <a:spcPts val="1200"/>
              </a:spcBef>
              <a:spcAft>
                <a:spcPts val="600"/>
              </a:spcAft>
            </a:pPr>
            <a:r>
              <a:rPr lang="en-GB" sz="2400" dirty="0" smtClean="0"/>
              <a:t>The EU quality labels are not very well known, within the seals, the most commonly used is the PDO </a:t>
            </a:r>
          </a:p>
          <a:p>
            <a:pPr lvl="0">
              <a:spcBef>
                <a:spcPts val="1200"/>
              </a:spcBef>
              <a:spcAft>
                <a:spcPts val="600"/>
              </a:spcAft>
            </a:pPr>
            <a:r>
              <a:rPr lang="en-GB" sz="2400" dirty="0" smtClean="0"/>
              <a:t>Very few customers take into account the labels when purchasing. However, the results from a survey show that 69% of the consumers are willing to pay more for protected origin and protected quality products. </a:t>
            </a:r>
            <a:endParaRPr lang="de-DE" sz="2400" dirty="0"/>
          </a:p>
        </p:txBody>
      </p:sp>
      <p:sp>
        <p:nvSpPr>
          <p:cNvPr id="3" name="Titel 2"/>
          <p:cNvSpPr>
            <a:spLocks noGrp="1"/>
          </p:cNvSpPr>
          <p:nvPr>
            <p:ph type="title"/>
          </p:nvPr>
        </p:nvSpPr>
        <p:spPr/>
        <p:txBody>
          <a:bodyPr/>
          <a:lstStyle/>
          <a:p>
            <a:r>
              <a:rPr lang="de-DE" dirty="0" smtClean="0"/>
              <a:t>Market </a:t>
            </a:r>
            <a:r>
              <a:rPr lang="de-DE" dirty="0"/>
              <a:t>R</a:t>
            </a:r>
            <a:r>
              <a:rPr lang="de-DE" dirty="0" smtClean="0"/>
              <a:t>esearch </a:t>
            </a:r>
            <a:r>
              <a:rPr lang="de-DE" dirty="0" err="1" smtClean="0"/>
              <a:t>findings</a:t>
            </a:r>
            <a:r>
              <a:rPr lang="de-DE" dirty="0" smtClean="0"/>
              <a:t> – qualitativ </a:t>
            </a:r>
            <a:endParaRPr lang="de-DE" dirty="0"/>
          </a:p>
        </p:txBody>
      </p:sp>
    </p:spTree>
    <p:extLst>
      <p:ext uri="{BB962C8B-B14F-4D97-AF65-F5344CB8AC3E}">
        <p14:creationId xmlns:p14="http://schemas.microsoft.com/office/powerpoint/2010/main" val="10491068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en-GB" sz="2400" dirty="0" smtClean="0">
                <a:solidFill>
                  <a:srgbClr val="C00000"/>
                </a:solidFill>
              </a:rPr>
              <a:t>Goal 1: </a:t>
            </a:r>
            <a:r>
              <a:rPr lang="en-GB" sz="2400" dirty="0" smtClean="0"/>
              <a:t>Raise awareness of the EU- Quality label</a:t>
            </a:r>
          </a:p>
          <a:p>
            <a:endParaRPr lang="en-GB" sz="2400" dirty="0" smtClean="0"/>
          </a:p>
          <a:p>
            <a:pPr>
              <a:tabLst>
                <a:tab pos="1254125" algn="l"/>
              </a:tabLst>
            </a:pPr>
            <a:r>
              <a:rPr lang="en-GB" sz="2400" dirty="0" smtClean="0">
                <a:solidFill>
                  <a:srgbClr val="C00000"/>
                </a:solidFill>
              </a:rPr>
              <a:t>Goal 2: </a:t>
            </a:r>
            <a:r>
              <a:rPr lang="en-GB" sz="2400" dirty="0" smtClean="0"/>
              <a:t>Promote the discourse on European regional specialities, that carry the EU quality seal and are therefore exquisite and exceptional.  </a:t>
            </a:r>
          </a:p>
          <a:p>
            <a:pPr marL="0" indent="0">
              <a:buNone/>
              <a:tabLst>
                <a:tab pos="1254125" algn="l"/>
              </a:tabLst>
            </a:pPr>
            <a:endParaRPr lang="en-GB" sz="2400" dirty="0" smtClean="0"/>
          </a:p>
          <a:p>
            <a:pPr>
              <a:tabLst>
                <a:tab pos="1254125" algn="l"/>
              </a:tabLst>
            </a:pPr>
            <a:r>
              <a:rPr lang="en-GB" sz="2400" dirty="0" smtClean="0">
                <a:solidFill>
                  <a:srgbClr val="C00000"/>
                </a:solidFill>
              </a:rPr>
              <a:t>Goal 3</a:t>
            </a:r>
            <a:r>
              <a:rPr lang="en-GB" sz="2400" dirty="0" smtClean="0"/>
              <a:t>: Appreciation of the value of agricultural products. </a:t>
            </a:r>
          </a:p>
          <a:p>
            <a:pPr marL="0" indent="0">
              <a:buNone/>
              <a:tabLst>
                <a:tab pos="1254125" algn="l"/>
              </a:tabLst>
            </a:pPr>
            <a:endParaRPr lang="en-GB" sz="2400" dirty="0" smtClean="0"/>
          </a:p>
          <a:p>
            <a:pPr marL="0" indent="0">
              <a:buNone/>
              <a:tabLst>
                <a:tab pos="1254125" algn="l"/>
              </a:tabLst>
            </a:pPr>
            <a:r>
              <a:rPr lang="en-GB" sz="2400" dirty="0" smtClean="0"/>
              <a:t>The following goals should primarily focus on an information yield regarding food quality. As well as the adopted measures which should change the way of consumption and therefore improve the value added and the entire sector. </a:t>
            </a:r>
            <a:endParaRPr lang="en-GB" sz="2400" dirty="0"/>
          </a:p>
        </p:txBody>
      </p:sp>
      <p:sp>
        <p:nvSpPr>
          <p:cNvPr id="3" name="Titel 2"/>
          <p:cNvSpPr>
            <a:spLocks noGrp="1"/>
          </p:cNvSpPr>
          <p:nvPr>
            <p:ph type="title"/>
          </p:nvPr>
        </p:nvSpPr>
        <p:spPr/>
        <p:txBody>
          <a:bodyPr/>
          <a:lstStyle/>
          <a:p>
            <a:r>
              <a:rPr lang="de-DE" dirty="0" err="1" smtClean="0"/>
              <a:t>Objectives</a:t>
            </a:r>
            <a:endParaRPr lang="de-DE" dirty="0"/>
          </a:p>
        </p:txBody>
      </p:sp>
    </p:spTree>
    <p:extLst>
      <p:ext uri="{BB962C8B-B14F-4D97-AF65-F5344CB8AC3E}">
        <p14:creationId xmlns:p14="http://schemas.microsoft.com/office/powerpoint/2010/main" val="23159345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en-GB" sz="2400" dirty="0" smtClean="0"/>
              <a:t>Target groups</a:t>
            </a:r>
          </a:p>
          <a:p>
            <a:pPr lvl="1"/>
            <a:r>
              <a:rPr lang="en-GB" dirty="0" smtClean="0"/>
              <a:t>Consumers (Gourmet, quality conscious)</a:t>
            </a:r>
          </a:p>
          <a:p>
            <a:pPr lvl="1"/>
            <a:r>
              <a:rPr lang="en-GB" dirty="0" smtClean="0"/>
              <a:t>Opinion leaders (Journalists, Bloggers, Consumers via Social Media)</a:t>
            </a:r>
          </a:p>
          <a:p>
            <a:pPr lvl="1"/>
            <a:r>
              <a:rPr lang="en-GB" dirty="0" smtClean="0"/>
              <a:t>Decision makers (priority purchase, distribution, Marketing)</a:t>
            </a:r>
          </a:p>
          <a:p>
            <a:pPr marL="457200" lvl="1" indent="0">
              <a:buNone/>
            </a:pPr>
            <a:endParaRPr lang="en-GB" dirty="0" smtClean="0"/>
          </a:p>
          <a:p>
            <a:r>
              <a:rPr lang="en-GB" sz="2400" dirty="0" smtClean="0"/>
              <a:t>Different channels will be selected and will be used in combination in order to reach the chosen target groups in different moments and with different aims. </a:t>
            </a:r>
          </a:p>
          <a:p>
            <a:endParaRPr lang="de-DE" sz="2400" dirty="0" smtClean="0"/>
          </a:p>
          <a:p>
            <a:endParaRPr lang="de-DE" dirty="0" smtClean="0"/>
          </a:p>
        </p:txBody>
      </p:sp>
      <p:sp>
        <p:nvSpPr>
          <p:cNvPr id="3" name="Titel 2"/>
          <p:cNvSpPr>
            <a:spLocks noGrp="1"/>
          </p:cNvSpPr>
          <p:nvPr>
            <p:ph type="title"/>
          </p:nvPr>
        </p:nvSpPr>
        <p:spPr/>
        <p:txBody>
          <a:bodyPr/>
          <a:lstStyle/>
          <a:p>
            <a:r>
              <a:rPr lang="de-DE" dirty="0" err="1" smtClean="0"/>
              <a:t>Activities</a:t>
            </a:r>
            <a:r>
              <a:rPr lang="de-DE" dirty="0" smtClean="0"/>
              <a:t> </a:t>
            </a:r>
            <a:r>
              <a:rPr lang="de-DE" dirty="0" err="1" smtClean="0"/>
              <a:t>Strategy</a:t>
            </a:r>
            <a:endParaRPr lang="de-DE" dirty="0"/>
          </a:p>
        </p:txBody>
      </p:sp>
    </p:spTree>
    <p:extLst>
      <p:ext uri="{BB962C8B-B14F-4D97-AF65-F5344CB8AC3E}">
        <p14:creationId xmlns:p14="http://schemas.microsoft.com/office/powerpoint/2010/main" val="1750481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09506" y="1600201"/>
            <a:ext cx="11342349" cy="4525963"/>
          </a:xfrm>
        </p:spPr>
        <p:txBody>
          <a:bodyPr/>
          <a:lstStyle/>
          <a:p>
            <a:pPr>
              <a:spcAft>
                <a:spcPts val="600"/>
              </a:spcAft>
            </a:pPr>
            <a:r>
              <a:rPr lang="en-GB" sz="2400" dirty="0" smtClean="0"/>
              <a:t>POS Activities</a:t>
            </a:r>
          </a:p>
          <a:p>
            <a:pPr>
              <a:spcAft>
                <a:spcPts val="600"/>
              </a:spcAft>
            </a:pPr>
            <a:r>
              <a:rPr lang="en-GB" sz="2400" dirty="0"/>
              <a:t>Mailings and Print</a:t>
            </a:r>
          </a:p>
          <a:p>
            <a:pPr>
              <a:spcAft>
                <a:spcPts val="600"/>
              </a:spcAft>
            </a:pPr>
            <a:r>
              <a:rPr lang="en-GB" sz="2400" dirty="0"/>
              <a:t>Cooperation with food bloggers</a:t>
            </a:r>
          </a:p>
          <a:p>
            <a:pPr>
              <a:spcAft>
                <a:spcPts val="600"/>
              </a:spcAft>
            </a:pPr>
            <a:r>
              <a:rPr lang="en-GB" sz="2400" dirty="0" smtClean="0"/>
              <a:t>Online (Web </a:t>
            </a:r>
            <a:r>
              <a:rPr lang="en-GB" sz="2400" dirty="0"/>
              <a:t>and Social </a:t>
            </a:r>
            <a:r>
              <a:rPr lang="en-GB" sz="2400" dirty="0" smtClean="0"/>
              <a:t>media)</a:t>
            </a:r>
            <a:endParaRPr lang="en-GB" sz="2400" dirty="0"/>
          </a:p>
          <a:p>
            <a:pPr>
              <a:spcAft>
                <a:spcPts val="600"/>
              </a:spcAft>
            </a:pPr>
            <a:r>
              <a:rPr lang="en-GB" sz="2400" dirty="0" smtClean="0"/>
              <a:t>Trade Fair</a:t>
            </a:r>
          </a:p>
          <a:p>
            <a:pPr>
              <a:spcAft>
                <a:spcPts val="600"/>
              </a:spcAft>
            </a:pPr>
            <a:r>
              <a:rPr lang="en-GB" sz="2400" dirty="0"/>
              <a:t>Product </a:t>
            </a:r>
            <a:r>
              <a:rPr lang="en-GB" sz="2400" dirty="0" smtClean="0"/>
              <a:t>presentation</a:t>
            </a:r>
            <a:endParaRPr lang="en-GB" sz="2400" dirty="0"/>
          </a:p>
          <a:p>
            <a:pPr>
              <a:spcAft>
                <a:spcPts val="600"/>
              </a:spcAft>
            </a:pPr>
            <a:r>
              <a:rPr lang="en-GB" sz="2400" dirty="0"/>
              <a:t>Photo exhibition / Art Project</a:t>
            </a:r>
          </a:p>
          <a:p>
            <a:pPr>
              <a:spcAft>
                <a:spcPts val="600"/>
              </a:spcAft>
            </a:pPr>
            <a:r>
              <a:rPr lang="en-GB" sz="2400" dirty="0" smtClean="0"/>
              <a:t>Workshops/Round Table with specialists and journalists</a:t>
            </a:r>
          </a:p>
          <a:p>
            <a:pPr>
              <a:spcAft>
                <a:spcPts val="600"/>
              </a:spcAft>
            </a:pPr>
            <a:r>
              <a:rPr lang="en-GB" sz="2400" dirty="0" smtClean="0"/>
              <a:t>Production </a:t>
            </a:r>
            <a:r>
              <a:rPr lang="en-GB" sz="2400" dirty="0"/>
              <a:t>of a virtual reality training video</a:t>
            </a:r>
          </a:p>
          <a:p>
            <a:endParaRPr lang="en-GB" sz="2400" dirty="0" smtClean="0">
              <a:solidFill>
                <a:srgbClr val="FF0000"/>
              </a:solidFill>
            </a:endParaRPr>
          </a:p>
          <a:p>
            <a:endParaRPr lang="de-DE" sz="2000" dirty="0" smtClean="0"/>
          </a:p>
          <a:p>
            <a:endParaRPr lang="de-DE" sz="2400" dirty="0"/>
          </a:p>
          <a:p>
            <a:endParaRPr lang="de-DE" sz="2400" dirty="0" smtClean="0"/>
          </a:p>
          <a:p>
            <a:endParaRPr lang="de-DE" sz="2400" dirty="0"/>
          </a:p>
          <a:p>
            <a:endParaRPr lang="de-DE" dirty="0" smtClean="0"/>
          </a:p>
          <a:p>
            <a:endParaRPr lang="de-DE" dirty="0" smtClean="0"/>
          </a:p>
        </p:txBody>
      </p:sp>
      <p:sp>
        <p:nvSpPr>
          <p:cNvPr id="3" name="Titel 2"/>
          <p:cNvSpPr>
            <a:spLocks noGrp="1"/>
          </p:cNvSpPr>
          <p:nvPr>
            <p:ph type="title"/>
          </p:nvPr>
        </p:nvSpPr>
        <p:spPr/>
        <p:txBody>
          <a:bodyPr/>
          <a:lstStyle/>
          <a:p>
            <a:r>
              <a:rPr lang="de-DE" dirty="0" err="1" smtClean="0"/>
              <a:t>Activities</a:t>
            </a:r>
            <a:r>
              <a:rPr lang="de-DE" dirty="0" smtClean="0"/>
              <a:t> – </a:t>
            </a:r>
            <a:r>
              <a:rPr lang="de-DE" dirty="0" err="1"/>
              <a:t>Y</a:t>
            </a:r>
            <a:r>
              <a:rPr lang="de-DE" dirty="0" err="1" smtClean="0"/>
              <a:t>early</a:t>
            </a:r>
            <a:r>
              <a:rPr lang="de-DE" dirty="0" smtClean="0"/>
              <a:t> </a:t>
            </a:r>
            <a:endParaRPr lang="de-DE" dirty="0"/>
          </a:p>
        </p:txBody>
      </p:sp>
    </p:spTree>
    <p:extLst>
      <p:ext uri="{BB962C8B-B14F-4D97-AF65-F5344CB8AC3E}">
        <p14:creationId xmlns:p14="http://schemas.microsoft.com/office/powerpoint/2010/main" val="41883382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dirty="0" smtClean="0"/>
              <a:t>POS </a:t>
            </a:r>
            <a:r>
              <a:rPr lang="de-AT" dirty="0" err="1" smtClean="0"/>
              <a:t>activities</a:t>
            </a:r>
            <a:endParaRPr lang="de-AT" dirty="0"/>
          </a:p>
        </p:txBody>
      </p:sp>
      <p:pic>
        <p:nvPicPr>
          <p:cNvPr id="6149" name="Picture 5"/>
          <p:cNvPicPr>
            <a:picLocks noChangeAspect="1" noChangeArrowheads="1"/>
          </p:cNvPicPr>
          <p:nvPr/>
        </p:nvPicPr>
        <p:blipFill>
          <a:blip r:embed="rId2" cstate="print"/>
          <a:srcRect/>
          <a:stretch>
            <a:fillRect/>
          </a:stretch>
        </p:blipFill>
        <p:spPr bwMode="auto">
          <a:xfrm>
            <a:off x="371423" y="1128380"/>
            <a:ext cx="6444342" cy="4833257"/>
          </a:xfrm>
          <a:prstGeom prst="rect">
            <a:avLst/>
          </a:prstGeom>
          <a:noFill/>
          <a:ln w="9525">
            <a:noFill/>
            <a:miter lim="800000"/>
            <a:headEnd/>
            <a:tailEnd/>
          </a:ln>
          <a:effectLst/>
        </p:spPr>
      </p:pic>
      <p:pic>
        <p:nvPicPr>
          <p:cNvPr id="6" name="Picture 2"/>
          <p:cNvPicPr>
            <a:picLocks noGrp="1" noChangeAspect="1" noChangeArrowheads="1"/>
          </p:cNvPicPr>
          <p:nvPr>
            <p:ph idx="1"/>
          </p:nvPr>
        </p:nvPicPr>
        <p:blipFill rotWithShape="1">
          <a:blip r:embed="rId3" cstate="print"/>
          <a:srcRect l="9679" r="24634"/>
          <a:stretch/>
        </p:blipFill>
        <p:spPr bwMode="auto">
          <a:xfrm>
            <a:off x="3295291" y="1911500"/>
            <a:ext cx="5279366" cy="4525963"/>
          </a:xfrm>
          <a:prstGeom prst="rect">
            <a:avLst/>
          </a:prstGeom>
          <a:noFill/>
          <a:ln w="9525">
            <a:noFill/>
            <a:miter lim="800000"/>
            <a:headEnd/>
            <a:tailEnd/>
          </a:ln>
          <a:effectLst/>
        </p:spPr>
      </p:pic>
      <p:pic>
        <p:nvPicPr>
          <p:cNvPr id="7" name="Picture 3"/>
          <p:cNvPicPr>
            <a:picLocks noChangeAspect="1" noChangeArrowheads="1"/>
          </p:cNvPicPr>
          <p:nvPr/>
        </p:nvPicPr>
        <p:blipFill>
          <a:blip r:embed="rId4" cstate="print"/>
          <a:srcRect/>
          <a:stretch>
            <a:fillRect/>
          </a:stretch>
        </p:blipFill>
        <p:spPr bwMode="auto">
          <a:xfrm>
            <a:off x="8233881" y="684145"/>
            <a:ext cx="3958119" cy="52774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dirty="0" smtClean="0"/>
              <a:t>Mailings </a:t>
            </a:r>
            <a:r>
              <a:rPr lang="de-AT" dirty="0" err="1" smtClean="0"/>
              <a:t>and</a:t>
            </a:r>
            <a:r>
              <a:rPr lang="de-AT" dirty="0" smtClean="0"/>
              <a:t> Print</a:t>
            </a:r>
            <a:endParaRPr lang="de-AT"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17894" y="1159350"/>
            <a:ext cx="3596671" cy="4784251"/>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2523347" y="1719562"/>
            <a:ext cx="6518220" cy="452596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cstate="print"/>
          <a:srcRect/>
          <a:stretch>
            <a:fillRect/>
          </a:stretch>
        </p:blipFill>
        <p:spPr bwMode="auto">
          <a:xfrm>
            <a:off x="8386079" y="975569"/>
            <a:ext cx="3624767" cy="4906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dirty="0" err="1" smtClean="0"/>
              <a:t>Cooperation</a:t>
            </a:r>
            <a:r>
              <a:rPr lang="de-AT" dirty="0" smtClean="0"/>
              <a:t> </a:t>
            </a:r>
            <a:r>
              <a:rPr lang="de-AT" dirty="0" err="1"/>
              <a:t>w</a:t>
            </a:r>
            <a:r>
              <a:rPr lang="de-AT" dirty="0" err="1" smtClean="0"/>
              <a:t>ith</a:t>
            </a:r>
            <a:r>
              <a:rPr lang="de-AT" dirty="0" smtClean="0"/>
              <a:t> Food </a:t>
            </a:r>
            <a:r>
              <a:rPr lang="de-AT" dirty="0"/>
              <a:t>B</a:t>
            </a:r>
            <a:r>
              <a:rPr lang="de-AT" dirty="0" smtClean="0"/>
              <a:t>loggers</a:t>
            </a:r>
            <a:endParaRPr lang="de-AT" dirty="0"/>
          </a:p>
        </p:txBody>
      </p:sp>
      <p:pic>
        <p:nvPicPr>
          <p:cNvPr id="3074" name="Picture 2"/>
          <p:cNvPicPr>
            <a:picLocks noGrp="1" noChangeAspect="1" noChangeArrowheads="1"/>
          </p:cNvPicPr>
          <p:nvPr>
            <p:ph idx="1"/>
          </p:nvPr>
        </p:nvPicPr>
        <p:blipFill rotWithShape="1">
          <a:blip r:embed="rId2" cstate="print"/>
          <a:srcRect r="10892"/>
          <a:stretch/>
        </p:blipFill>
        <p:spPr bwMode="auto">
          <a:xfrm>
            <a:off x="7682551" y="1111978"/>
            <a:ext cx="4445443" cy="5073732"/>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4349968" y="1232792"/>
            <a:ext cx="3241898" cy="3253839"/>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0" y="1111978"/>
            <a:ext cx="4259283" cy="5689024"/>
          </a:xfrm>
          <a:prstGeom prst="rect">
            <a:avLst/>
          </a:prstGeom>
          <a:noFill/>
          <a:ln w="9525">
            <a:noFill/>
            <a:miter lim="800000"/>
            <a:headEnd/>
            <a:tailEnd/>
          </a:ln>
        </p:spPr>
      </p:pic>
      <p:pic>
        <p:nvPicPr>
          <p:cNvPr id="3077" name="Picture 5"/>
          <p:cNvPicPr>
            <a:picLocks noChangeAspect="1" noChangeArrowheads="1"/>
          </p:cNvPicPr>
          <p:nvPr/>
        </p:nvPicPr>
        <p:blipFill>
          <a:blip r:embed="rId5" cstate="print"/>
          <a:srcRect/>
          <a:stretch>
            <a:fillRect/>
          </a:stretch>
        </p:blipFill>
        <p:spPr bwMode="auto">
          <a:xfrm>
            <a:off x="4966554" y="4363430"/>
            <a:ext cx="3003673" cy="20040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dirty="0" smtClean="0"/>
              <a:t>Online</a:t>
            </a:r>
            <a:endParaRPr lang="de-AT" dirty="0"/>
          </a:p>
        </p:txBody>
      </p:sp>
      <p:pic>
        <p:nvPicPr>
          <p:cNvPr id="4098" name="Picture 2"/>
          <p:cNvPicPr>
            <a:picLocks noGrp="1" noChangeAspect="1" noChangeArrowheads="1"/>
          </p:cNvPicPr>
          <p:nvPr>
            <p:ph idx="1"/>
          </p:nvPr>
        </p:nvPicPr>
        <p:blipFill>
          <a:blip r:embed="rId2" cstate="print"/>
          <a:srcRect t="3258" b="4828"/>
          <a:stretch>
            <a:fillRect/>
          </a:stretch>
        </p:blipFill>
        <p:spPr bwMode="auto">
          <a:xfrm>
            <a:off x="795647" y="1178750"/>
            <a:ext cx="10984675" cy="5679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dirty="0" smtClean="0"/>
              <a:t>Trade Fair – Symposium Feines Essen und Trinken</a:t>
            </a:r>
            <a:endParaRPr lang="de-AT" dirty="0"/>
          </a:p>
        </p:txBody>
      </p:sp>
      <p:pic>
        <p:nvPicPr>
          <p:cNvPr id="8195" name="Picture 3"/>
          <p:cNvPicPr>
            <a:picLocks noGrp="1" noChangeAspect="1" noChangeArrowheads="1"/>
          </p:cNvPicPr>
          <p:nvPr>
            <p:ph idx="1"/>
          </p:nvPr>
        </p:nvPicPr>
        <p:blipFill>
          <a:blip r:embed="rId2" cstate="print"/>
          <a:srcRect/>
          <a:stretch>
            <a:fillRect/>
          </a:stretch>
        </p:blipFill>
        <p:spPr bwMode="auto">
          <a:xfrm>
            <a:off x="2072922" y="1600200"/>
            <a:ext cx="8046156"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dirty="0" err="1" smtClean="0"/>
              <a:t>Product</a:t>
            </a:r>
            <a:r>
              <a:rPr lang="de-AT" dirty="0" smtClean="0"/>
              <a:t> </a:t>
            </a:r>
            <a:r>
              <a:rPr lang="de-AT" dirty="0" err="1"/>
              <a:t>P</a:t>
            </a:r>
            <a:r>
              <a:rPr lang="de-AT" dirty="0" err="1" smtClean="0"/>
              <a:t>resentation</a:t>
            </a:r>
            <a:endParaRPr lang="de-AT"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228617" y="1231983"/>
            <a:ext cx="5459802" cy="3071139"/>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cstate="print"/>
          <a:srcRect/>
          <a:stretch>
            <a:fillRect/>
          </a:stretch>
        </p:blipFill>
        <p:spPr bwMode="auto">
          <a:xfrm>
            <a:off x="6485860" y="1161074"/>
            <a:ext cx="5536019" cy="3114010"/>
          </a:xfrm>
          <a:prstGeom prst="rect">
            <a:avLst/>
          </a:prstGeom>
          <a:noFill/>
          <a:ln w="9525">
            <a:noFill/>
            <a:miter lim="800000"/>
            <a:headEnd/>
            <a:tailEnd/>
          </a:ln>
          <a:effectLst/>
        </p:spPr>
      </p:pic>
      <p:pic>
        <p:nvPicPr>
          <p:cNvPr id="9220" name="Picture 4"/>
          <p:cNvPicPr>
            <a:picLocks noChangeAspect="1" noChangeArrowheads="1"/>
          </p:cNvPicPr>
          <p:nvPr/>
        </p:nvPicPr>
        <p:blipFill>
          <a:blip r:embed="rId4" cstate="print"/>
          <a:srcRect/>
          <a:stretch>
            <a:fillRect/>
          </a:stretch>
        </p:blipFill>
        <p:spPr bwMode="auto">
          <a:xfrm>
            <a:off x="3633905" y="3836688"/>
            <a:ext cx="4563797" cy="25671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AT" dirty="0" smtClean="0"/>
              <a:t>Art Project</a:t>
            </a:r>
            <a:endParaRPr lang="de-AT" dirty="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9201" y="1288829"/>
            <a:ext cx="4818396" cy="4894257"/>
          </a:xfrm>
          <a:prstGeom prst="rect">
            <a:avLst/>
          </a:prstGeom>
        </p:spPr>
      </p:pic>
      <p:pic>
        <p:nvPicPr>
          <p:cNvPr id="7" name="Inhaltsplatzhalt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50685" y="1288829"/>
            <a:ext cx="4826001" cy="4901982"/>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4146" y="1417638"/>
            <a:ext cx="11183708" cy="4691566"/>
          </a:xfrm>
        </p:spPr>
      </p:pic>
      <p:sp>
        <p:nvSpPr>
          <p:cNvPr id="3" name="Titel 2"/>
          <p:cNvSpPr>
            <a:spLocks noGrp="1"/>
          </p:cNvSpPr>
          <p:nvPr>
            <p:ph type="title"/>
          </p:nvPr>
        </p:nvSpPr>
        <p:spPr/>
        <p:txBody>
          <a:bodyPr/>
          <a:lstStyle/>
          <a:p>
            <a:r>
              <a:rPr lang="de-DE" dirty="0" smtClean="0"/>
              <a:t>Art </a:t>
            </a:r>
            <a:r>
              <a:rPr lang="de-DE" dirty="0"/>
              <a:t>P</a:t>
            </a:r>
            <a:r>
              <a:rPr lang="de-DE" dirty="0" smtClean="0"/>
              <a:t>roject</a:t>
            </a:r>
            <a:endParaRPr lang="de-DE" dirty="0"/>
          </a:p>
        </p:txBody>
      </p:sp>
    </p:spTree>
    <p:extLst>
      <p:ext uri="{BB962C8B-B14F-4D97-AF65-F5344CB8AC3E}">
        <p14:creationId xmlns:p14="http://schemas.microsoft.com/office/powerpoint/2010/main" val="27606128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spcAft>
                <a:spcPts val="600"/>
              </a:spcAft>
            </a:pPr>
            <a:r>
              <a:rPr lang="en-GB" sz="2400" dirty="0" smtClean="0"/>
              <a:t>Promotion of the EU quality regulations will rise awareness increasing the attention for all products bearing these labels. </a:t>
            </a:r>
          </a:p>
          <a:p>
            <a:pPr>
              <a:spcAft>
                <a:spcPts val="600"/>
              </a:spcAft>
            </a:pPr>
            <a:r>
              <a:rPr lang="en-GB" sz="2400" dirty="0" smtClean="0"/>
              <a:t>Production methods and the advantages of the European Union Agricultural products are being explained. </a:t>
            </a:r>
          </a:p>
          <a:p>
            <a:pPr>
              <a:spcAft>
                <a:spcPts val="600"/>
              </a:spcAft>
            </a:pPr>
            <a:r>
              <a:rPr lang="en-GB" sz="2400" dirty="0" smtClean="0"/>
              <a:t>The discourse on the eating culture, food safety, origin, traceability, animals and environment protection, sustainability, diversity</a:t>
            </a:r>
            <a:r>
              <a:rPr lang="en-GB" sz="2400" dirty="0"/>
              <a:t> </a:t>
            </a:r>
            <a:r>
              <a:rPr lang="en-GB" sz="2400" dirty="0" smtClean="0"/>
              <a:t>and tradition will be stimulated. Resulting in an awareness towards the </a:t>
            </a:r>
            <a:r>
              <a:rPr lang="en-GB" sz="2400" dirty="0"/>
              <a:t>E</a:t>
            </a:r>
            <a:r>
              <a:rPr lang="en-GB" sz="2400" dirty="0" smtClean="0"/>
              <a:t>uropean products. </a:t>
            </a:r>
          </a:p>
          <a:p>
            <a:endParaRPr lang="de-DE" dirty="0"/>
          </a:p>
        </p:txBody>
      </p:sp>
      <p:sp>
        <p:nvSpPr>
          <p:cNvPr id="3" name="Titel 2"/>
          <p:cNvSpPr>
            <a:spLocks noGrp="1"/>
          </p:cNvSpPr>
          <p:nvPr>
            <p:ph type="title"/>
          </p:nvPr>
        </p:nvSpPr>
        <p:spPr/>
        <p:txBody>
          <a:bodyPr/>
          <a:lstStyle/>
          <a:p>
            <a:r>
              <a:rPr lang="de-DE" dirty="0" smtClean="0"/>
              <a:t>EU-Dimension </a:t>
            </a:r>
            <a:r>
              <a:rPr lang="de-DE" dirty="0" err="1" smtClean="0"/>
              <a:t>of</a:t>
            </a:r>
            <a:r>
              <a:rPr lang="de-DE" dirty="0" smtClean="0"/>
              <a:t> </a:t>
            </a:r>
            <a:r>
              <a:rPr lang="de-DE" dirty="0" err="1" smtClean="0"/>
              <a:t>the</a:t>
            </a:r>
            <a:r>
              <a:rPr lang="de-DE" dirty="0" smtClean="0"/>
              <a:t> </a:t>
            </a:r>
            <a:r>
              <a:rPr lang="de-DE" dirty="0" err="1" smtClean="0"/>
              <a:t>activities</a:t>
            </a:r>
            <a:endParaRPr lang="de-DE" dirty="0"/>
          </a:p>
        </p:txBody>
      </p:sp>
    </p:spTree>
    <p:extLst>
      <p:ext uri="{BB962C8B-B14F-4D97-AF65-F5344CB8AC3E}">
        <p14:creationId xmlns:p14="http://schemas.microsoft.com/office/powerpoint/2010/main" val="23801939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09506" y="1417639"/>
            <a:ext cx="11381603" cy="4708526"/>
          </a:xfrm>
        </p:spPr>
        <p:txBody>
          <a:bodyPr/>
          <a:lstStyle/>
          <a:p>
            <a:r>
              <a:rPr lang="en-GB" dirty="0" smtClean="0"/>
              <a:t>What is the EUs aim?</a:t>
            </a:r>
          </a:p>
          <a:p>
            <a:pPr lvl="1"/>
            <a:r>
              <a:rPr lang="en-GB" dirty="0" smtClean="0"/>
              <a:t>Strengthening the competitiveness of the agricultural sector of the Union. </a:t>
            </a:r>
          </a:p>
          <a:p>
            <a:pPr lvl="1"/>
            <a:r>
              <a:rPr lang="en-GB" dirty="0" smtClean="0"/>
              <a:t>Demonstrate the high standards and advantages of the Union products.</a:t>
            </a:r>
          </a:p>
          <a:p>
            <a:pPr lvl="1"/>
            <a:r>
              <a:rPr lang="en-GB" dirty="0" smtClean="0"/>
              <a:t>Improve the image of the specific characteristics from agricultural products.</a:t>
            </a:r>
          </a:p>
          <a:p>
            <a:pPr lvl="1"/>
            <a:r>
              <a:rPr lang="en-GB" dirty="0" smtClean="0"/>
              <a:t>Recognition of the quality regulations.</a:t>
            </a:r>
          </a:p>
          <a:p>
            <a:pPr lvl="1"/>
            <a:r>
              <a:rPr lang="en-GB" dirty="0" smtClean="0"/>
              <a:t>Increase the consumption for agricultural products.</a:t>
            </a:r>
          </a:p>
          <a:p>
            <a:r>
              <a:rPr lang="en-GB" dirty="0" smtClean="0"/>
              <a:t>Ineligible costs</a:t>
            </a:r>
          </a:p>
          <a:p>
            <a:pPr lvl="1"/>
            <a:r>
              <a:rPr lang="en-GB" dirty="0" smtClean="0"/>
              <a:t>Costs must have actually incurred</a:t>
            </a:r>
          </a:p>
          <a:p>
            <a:pPr lvl="1"/>
            <a:r>
              <a:rPr lang="en-GB" dirty="0" smtClean="0"/>
              <a:t>Financial transactions costs</a:t>
            </a:r>
          </a:p>
          <a:p>
            <a:pPr lvl="1"/>
            <a:r>
              <a:rPr lang="en-GB" dirty="0" smtClean="0"/>
              <a:t>Always consider the economy</a:t>
            </a:r>
            <a:endParaRPr lang="en-GB" dirty="0"/>
          </a:p>
        </p:txBody>
      </p:sp>
      <p:sp>
        <p:nvSpPr>
          <p:cNvPr id="3" name="Titel 2"/>
          <p:cNvSpPr>
            <a:spLocks noGrp="1"/>
          </p:cNvSpPr>
          <p:nvPr>
            <p:ph type="title"/>
          </p:nvPr>
        </p:nvSpPr>
        <p:spPr/>
        <p:txBody>
          <a:bodyPr/>
          <a:lstStyle/>
          <a:p>
            <a:r>
              <a:rPr lang="de-DE" dirty="0" smtClean="0"/>
              <a:t>FAQ</a:t>
            </a:r>
            <a:endParaRPr lang="de-DE" dirty="0"/>
          </a:p>
        </p:txBody>
      </p:sp>
    </p:spTree>
    <p:extLst>
      <p:ext uri="{BB962C8B-B14F-4D97-AF65-F5344CB8AC3E}">
        <p14:creationId xmlns:p14="http://schemas.microsoft.com/office/powerpoint/2010/main" val="31454148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91297" y="1178792"/>
            <a:ext cx="10972989" cy="4525963"/>
          </a:xfrm>
        </p:spPr>
        <p:txBody>
          <a:bodyPr/>
          <a:lstStyle/>
          <a:p>
            <a:r>
              <a:rPr lang="en-GB" dirty="0" smtClean="0"/>
              <a:t>Liquidity</a:t>
            </a:r>
          </a:p>
          <a:p>
            <a:pPr lvl="1"/>
            <a:r>
              <a:rPr lang="en-GB" dirty="0" smtClean="0"/>
              <a:t>Advance payment at the beginning of the project.</a:t>
            </a:r>
          </a:p>
          <a:p>
            <a:pPr lvl="1"/>
            <a:r>
              <a:rPr lang="en-GB" dirty="0" smtClean="0"/>
              <a:t>Financial closure at the end of each project year.</a:t>
            </a:r>
          </a:p>
          <a:p>
            <a:pPr lvl="1"/>
            <a:r>
              <a:rPr lang="en-GB" dirty="0" smtClean="0"/>
              <a:t>A structured documentation and financial reporting should speed up the process.</a:t>
            </a:r>
          </a:p>
          <a:p>
            <a:r>
              <a:rPr lang="en-GB" dirty="0" smtClean="0"/>
              <a:t>Proved</a:t>
            </a:r>
          </a:p>
          <a:p>
            <a:pPr lvl="1"/>
            <a:r>
              <a:rPr lang="en-GB" dirty="0" smtClean="0"/>
              <a:t>Activities will be reviewed throughout the project.</a:t>
            </a:r>
          </a:p>
          <a:p>
            <a:pPr lvl="1"/>
            <a:r>
              <a:rPr lang="en-GB" dirty="0" smtClean="0"/>
              <a:t>Invoices will be checked at the end of every individual project year. </a:t>
            </a:r>
          </a:p>
          <a:p>
            <a:pPr lvl="2"/>
            <a:r>
              <a:rPr lang="en-GB" dirty="0" smtClean="0"/>
              <a:t>Auditors</a:t>
            </a:r>
          </a:p>
          <a:p>
            <a:pPr lvl="2"/>
            <a:r>
              <a:rPr lang="en-GB" dirty="0" smtClean="0"/>
              <a:t>Control authorities</a:t>
            </a:r>
          </a:p>
          <a:p>
            <a:pPr lvl="1"/>
            <a:r>
              <a:rPr lang="en-GB" dirty="0" smtClean="0"/>
              <a:t>Between every individual project year and final report</a:t>
            </a:r>
            <a:r>
              <a:rPr lang="de-DE" dirty="0" smtClean="0"/>
              <a:t>.</a:t>
            </a:r>
            <a:endParaRPr lang="de-DE" dirty="0"/>
          </a:p>
        </p:txBody>
      </p:sp>
      <p:sp>
        <p:nvSpPr>
          <p:cNvPr id="3" name="Titel 2"/>
          <p:cNvSpPr>
            <a:spLocks noGrp="1"/>
          </p:cNvSpPr>
          <p:nvPr>
            <p:ph type="title"/>
          </p:nvPr>
        </p:nvSpPr>
        <p:spPr/>
        <p:txBody>
          <a:bodyPr/>
          <a:lstStyle/>
          <a:p>
            <a:r>
              <a:rPr lang="de-DE" dirty="0" smtClean="0"/>
              <a:t>FAQ</a:t>
            </a:r>
            <a:endParaRPr lang="de-DE" dirty="0"/>
          </a:p>
        </p:txBody>
      </p:sp>
    </p:spTree>
    <p:extLst>
      <p:ext uri="{BB962C8B-B14F-4D97-AF65-F5344CB8AC3E}">
        <p14:creationId xmlns:p14="http://schemas.microsoft.com/office/powerpoint/2010/main" val="19485004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09506" y="1557338"/>
            <a:ext cx="10972989" cy="4525963"/>
          </a:xfrm>
        </p:spPr>
        <p:txBody>
          <a:bodyPr/>
          <a:lstStyle/>
          <a:p>
            <a:r>
              <a:rPr lang="en-GB" dirty="0" smtClean="0"/>
              <a:t>Content</a:t>
            </a:r>
          </a:p>
          <a:p>
            <a:pPr lvl="1"/>
            <a:r>
              <a:rPr lang="en-GB" dirty="0" smtClean="0"/>
              <a:t>Videos, photos, material etc. produced throughout the EU-Project can be further used once the EU-project has come to an end. </a:t>
            </a:r>
          </a:p>
          <a:p>
            <a:pPr lvl="1"/>
            <a:r>
              <a:rPr lang="en-GB" dirty="0" smtClean="0"/>
              <a:t>Content can be provided to third parties (with the limit of individual promotion)</a:t>
            </a:r>
          </a:p>
          <a:p>
            <a:pPr lvl="1"/>
            <a:r>
              <a:rPr lang="en-GB" dirty="0" smtClean="0"/>
              <a:t>Brands/company logos can be presented under certain circumstances (trade fairs, at least five companies)</a:t>
            </a:r>
          </a:p>
          <a:p>
            <a:pPr lvl="1"/>
            <a:r>
              <a:rPr lang="en-GB" dirty="0" smtClean="0"/>
              <a:t>The funding authority should always be cited (graphic hand book)</a:t>
            </a:r>
            <a:endParaRPr lang="en-GB" dirty="0"/>
          </a:p>
        </p:txBody>
      </p:sp>
      <p:sp>
        <p:nvSpPr>
          <p:cNvPr id="3" name="Titel 2"/>
          <p:cNvSpPr>
            <a:spLocks noGrp="1"/>
          </p:cNvSpPr>
          <p:nvPr>
            <p:ph type="title"/>
          </p:nvPr>
        </p:nvSpPr>
        <p:spPr/>
        <p:txBody>
          <a:bodyPr/>
          <a:lstStyle/>
          <a:p>
            <a:r>
              <a:rPr lang="de-DE" dirty="0" smtClean="0"/>
              <a:t>FAQ</a:t>
            </a:r>
            <a:endParaRPr lang="de-DE" dirty="0"/>
          </a:p>
        </p:txBody>
      </p:sp>
    </p:spTree>
    <p:extLst>
      <p:ext uri="{BB962C8B-B14F-4D97-AF65-F5344CB8AC3E}">
        <p14:creationId xmlns:p14="http://schemas.microsoft.com/office/powerpoint/2010/main" val="19341830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buNone/>
            </a:pPr>
            <a:endParaRPr lang="de-AT" dirty="0" smtClean="0"/>
          </a:p>
          <a:p>
            <a:pPr marL="0" indent="0">
              <a:buNone/>
            </a:pPr>
            <a:endParaRPr lang="de-AT" sz="2000" dirty="0" smtClean="0"/>
          </a:p>
          <a:p>
            <a:pPr marL="0" indent="0">
              <a:buNone/>
            </a:pPr>
            <a:endParaRPr lang="de-AT" sz="2000" dirty="0"/>
          </a:p>
          <a:p>
            <a:pPr marL="0" indent="0">
              <a:buNone/>
            </a:pPr>
            <a:r>
              <a:rPr lang="de-AT" sz="2000" dirty="0" smtClean="0"/>
              <a:t>Margret Zeiler</a:t>
            </a:r>
          </a:p>
          <a:p>
            <a:pPr marL="0" indent="0">
              <a:buNone/>
            </a:pPr>
            <a:r>
              <a:rPr lang="de-AT" sz="2000" dirty="0" smtClean="0"/>
              <a:t>Managerin Exportmarketing</a:t>
            </a:r>
            <a:endParaRPr lang="de-AT" sz="2000" dirty="0"/>
          </a:p>
          <a:p>
            <a:pPr marL="0" indent="0">
              <a:buNone/>
            </a:pPr>
            <a:r>
              <a:rPr lang="de-AT" sz="2000" dirty="0"/>
              <a:t>AMA-Marketing GesmbH</a:t>
            </a:r>
            <a:br>
              <a:rPr lang="de-AT" sz="2000" dirty="0"/>
            </a:br>
            <a:r>
              <a:rPr lang="de-AT" sz="2000" dirty="0"/>
              <a:t>Dresdner Straße </a:t>
            </a:r>
            <a:r>
              <a:rPr lang="de-AT" sz="2000" dirty="0" smtClean="0"/>
              <a:t>68a</a:t>
            </a:r>
            <a:endParaRPr lang="de-AT" sz="2000" dirty="0"/>
          </a:p>
          <a:p>
            <a:pPr marL="0" indent="0">
              <a:buNone/>
            </a:pPr>
            <a:r>
              <a:rPr lang="de-AT" sz="2000" dirty="0" smtClean="0"/>
              <a:t>1200 Wien</a:t>
            </a:r>
            <a:endParaRPr lang="de-AT" sz="2000" dirty="0"/>
          </a:p>
          <a:p>
            <a:pPr marL="0" indent="0">
              <a:buNone/>
            </a:pPr>
            <a:r>
              <a:rPr lang="de-AT" sz="2000" dirty="0" smtClean="0"/>
              <a:t>+43 </a:t>
            </a:r>
            <a:r>
              <a:rPr lang="de-AT" sz="2000" dirty="0"/>
              <a:t>(1) 33 151 - </a:t>
            </a:r>
            <a:r>
              <a:rPr lang="de-AT" sz="2000" dirty="0" smtClean="0"/>
              <a:t>406</a:t>
            </a:r>
            <a:r>
              <a:rPr lang="de-AT" sz="2000" dirty="0"/>
              <a:t/>
            </a:r>
            <a:br>
              <a:rPr lang="de-AT" sz="2000" dirty="0"/>
            </a:br>
            <a:r>
              <a:rPr lang="de-AT" sz="2000" u="sng" dirty="0" smtClean="0">
                <a:hlinkClick r:id="rId2"/>
              </a:rPr>
              <a:t>margret.zeiler@ama.gv.at</a:t>
            </a:r>
            <a:endParaRPr lang="de-AT" sz="2000" dirty="0"/>
          </a:p>
          <a:p>
            <a:pPr marL="0" indent="0">
              <a:buNone/>
            </a:pPr>
            <a:r>
              <a:rPr lang="de-DE" sz="2000" dirty="0" smtClean="0">
                <a:hlinkClick r:id="rId3"/>
              </a:rPr>
              <a:t>www.amainfo.at</a:t>
            </a:r>
            <a:r>
              <a:rPr lang="de-AT" sz="2000" dirty="0"/>
              <a:t>     </a:t>
            </a:r>
            <a:r>
              <a:rPr lang="de-AT" sz="2000" dirty="0">
                <a:hlinkClick r:id="rId4"/>
              </a:rPr>
              <a:t> </a:t>
            </a:r>
            <a:endParaRPr lang="de-AT" sz="2000" dirty="0"/>
          </a:p>
          <a:p>
            <a:pPr marL="0" indent="0">
              <a:buNone/>
            </a:pPr>
            <a:endParaRPr lang="de-AT" sz="2000" dirty="0"/>
          </a:p>
        </p:txBody>
      </p:sp>
      <p:sp>
        <p:nvSpPr>
          <p:cNvPr id="3" name="Titel 2"/>
          <p:cNvSpPr>
            <a:spLocks noGrp="1"/>
          </p:cNvSpPr>
          <p:nvPr>
            <p:ph type="title"/>
          </p:nvPr>
        </p:nvSpPr>
        <p:spPr/>
        <p:txBody>
          <a:bodyPr/>
          <a:lstStyle/>
          <a:p>
            <a:r>
              <a:rPr lang="de-AT" dirty="0" err="1" smtClean="0"/>
              <a:t>Contact</a:t>
            </a:r>
            <a:endParaRPr lang="de-AT" dirty="0"/>
          </a:p>
        </p:txBody>
      </p:sp>
    </p:spTree>
    <p:extLst>
      <p:ext uri="{BB962C8B-B14F-4D97-AF65-F5344CB8AC3E}">
        <p14:creationId xmlns:p14="http://schemas.microsoft.com/office/powerpoint/2010/main" val="3178506654"/>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AT" sz="1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AT" sz="1600" b="1"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1343</Words>
  <Application>Microsoft Office PowerPoint</Application>
  <PresentationFormat>Širokoúhlá obrazovka</PresentationFormat>
  <Paragraphs>227</Paragraphs>
  <Slides>32</Slides>
  <Notes>5</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32</vt:i4>
      </vt:variant>
    </vt:vector>
  </HeadingPairs>
  <TitlesOfParts>
    <vt:vector size="35" baseType="lpstr">
      <vt:lpstr>Arial</vt:lpstr>
      <vt:lpstr>Calibri</vt:lpstr>
      <vt:lpstr>Standarddesign</vt:lpstr>
      <vt:lpstr>Case Study  AMA-Marketing Austria</vt:lpstr>
      <vt:lpstr>Process and Timeline</vt:lpstr>
      <vt:lpstr>Call and Info-session</vt:lpstr>
      <vt:lpstr>Process and Timeline</vt:lpstr>
      <vt:lpstr>Market Research and  Preparation for the Application </vt:lpstr>
      <vt:lpstr>MR and Proposal Preparation</vt:lpstr>
      <vt:lpstr>Submission</vt:lpstr>
      <vt:lpstr>Process and Timeline</vt:lpstr>
      <vt:lpstr>Approval and Preparation of the Activities</vt:lpstr>
      <vt:lpstr>Process and Timeline</vt:lpstr>
      <vt:lpstr>Implementation</vt:lpstr>
      <vt:lpstr>Current EU-Project in the AMA-Marketing within the Export department</vt:lpstr>
      <vt:lpstr>Key Data</vt:lpstr>
      <vt:lpstr>Findings of the Market Research – quantitativ </vt:lpstr>
      <vt:lpstr>Findings of the Market Research – Quantitativ </vt:lpstr>
      <vt:lpstr>Market Research findings – qualitativ </vt:lpstr>
      <vt:lpstr>Objectives</vt:lpstr>
      <vt:lpstr>Activities Strategy</vt:lpstr>
      <vt:lpstr>Activities – Yearly </vt:lpstr>
      <vt:lpstr>POS activities</vt:lpstr>
      <vt:lpstr>Mailings and Print</vt:lpstr>
      <vt:lpstr>Cooperation with Food Bloggers</vt:lpstr>
      <vt:lpstr>Online</vt:lpstr>
      <vt:lpstr>Trade Fair – Symposium Feines Essen und Trinken</vt:lpstr>
      <vt:lpstr>Product Presentation</vt:lpstr>
      <vt:lpstr>Art Project</vt:lpstr>
      <vt:lpstr>Art Project</vt:lpstr>
      <vt:lpstr>EU-Dimension of the activities</vt:lpstr>
      <vt:lpstr>FAQ</vt:lpstr>
      <vt:lpstr>FAQ</vt:lpstr>
      <vt:lpstr>FAQ</vt:lpstr>
      <vt:lpstr>Contact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mktuser</dc:creator>
  <cp:lastModifiedBy>Poláčková Helena Mgr.</cp:lastModifiedBy>
  <cp:revision>171</cp:revision>
  <cp:lastPrinted>2017-02-07T09:28:18Z</cp:lastPrinted>
  <dcterms:created xsi:type="dcterms:W3CDTF">2016-06-06T19:31:18Z</dcterms:created>
  <dcterms:modified xsi:type="dcterms:W3CDTF">2018-04-27T10:16:14Z</dcterms:modified>
</cp:coreProperties>
</file>