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0" r:id="rId2"/>
    <p:sldId id="268" r:id="rId3"/>
    <p:sldId id="273" r:id="rId4"/>
    <p:sldId id="271" r:id="rId5"/>
    <p:sldId id="289" r:id="rId6"/>
    <p:sldId id="272" r:id="rId7"/>
    <p:sldId id="274" r:id="rId8"/>
    <p:sldId id="275" r:id="rId9"/>
    <p:sldId id="291" r:id="rId10"/>
    <p:sldId id="277" r:id="rId11"/>
    <p:sldId id="279" r:id="rId12"/>
    <p:sldId id="285" r:id="rId13"/>
    <p:sldId id="288" r:id="rId14"/>
    <p:sldId id="284" r:id="rId15"/>
    <p:sldId id="282" r:id="rId16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E80"/>
    <a:srgbClr val="D9DE00"/>
    <a:srgbClr val="595E00"/>
    <a:srgbClr val="6F3014"/>
    <a:srgbClr val="FF7300"/>
    <a:srgbClr val="B2B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79" autoAdjust="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pPr>
              <a:defRPr/>
            </a:pPr>
            <a:fld id="{07B8DC68-2109-42DE-8DAD-1E1CF58DAC1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15823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E6367B-60E4-4551-A9F8-B46B7310D5B0}" type="slidenum">
              <a:rPr lang="cs-CZ" smtClean="0"/>
              <a:pPr/>
              <a:t>2</a:t>
            </a:fld>
            <a:endParaRPr lang="cs-CZ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cs-CZ" smtClean="0"/>
          </a:p>
        </p:txBody>
      </p:sp>
    </p:spTree>
    <p:extLst>
      <p:ext uri="{BB962C8B-B14F-4D97-AF65-F5344CB8AC3E}">
        <p14:creationId xmlns:p14="http://schemas.microsoft.com/office/powerpoint/2010/main" val="2494354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DA21B-C4F5-45EA-8D7A-0B96B4A5DDE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F3E2A-EB9C-4EEB-9270-29ECE520378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EC40A-E26C-4F2C-908F-035EDEB2104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AFBF08-95AE-4857-A976-DD92C91AA7A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46EB49-C4EF-449A-98AD-5B29C934BCC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002E9-6568-4EDC-AF77-09B755495F2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D216A-D0E9-420E-AE07-039AB868776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B59B-B3DB-4719-8A08-30687B3ED3D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C285B-AF6F-4F32-ACAC-0977CF00068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A27D1D-6FC2-440C-9D24-96A0B753B30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515364-74A0-4875-B2EC-7FD8DA196EB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DCB97A-FFED-4F78-870C-5F1BA7F0D6D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 r="-13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A15A79AB-BF87-45B3-9D5A-19BD5F71EA1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ropa.e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341438"/>
            <a:ext cx="9144000" cy="3024187"/>
          </a:xfrm>
        </p:spPr>
        <p:txBody>
          <a:bodyPr/>
          <a:lstStyle/>
          <a:p>
            <a:pPr eaLnBrk="1" hangingPunct="1"/>
            <a:r>
              <a:rPr lang="cs-CZ" sz="3600" b="1" smtClean="0"/>
              <a:t> </a:t>
            </a:r>
            <a:br>
              <a:rPr lang="cs-CZ" sz="3600" b="1" smtClean="0"/>
            </a:br>
            <a:r>
              <a:rPr lang="cs-CZ" sz="3600" b="1" smtClean="0"/>
              <a:t>EU - Politika propagace zemědělských produktů                         </a:t>
            </a: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1331913" y="4508500"/>
            <a:ext cx="3960812" cy="6778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70000"/>
              </a:lnSpc>
            </a:pPr>
            <a:r>
              <a:rPr lang="cs-CZ" sz="2000" b="1"/>
              <a:t>Dr. Ing. Emerich Vacek</a:t>
            </a:r>
            <a:endParaRPr lang="cs-CZ" sz="2000"/>
          </a:p>
          <a:p>
            <a:pPr marL="342900" indent="-342900">
              <a:lnSpc>
                <a:spcPct val="70000"/>
              </a:lnSpc>
            </a:pPr>
            <a:r>
              <a:rPr lang="cs-CZ" sz="2000" b="1"/>
              <a:t>Ministerstvo zemědělství</a:t>
            </a:r>
          </a:p>
        </p:txBody>
      </p:sp>
      <p:pic>
        <p:nvPicPr>
          <p:cNvPr id="2052" name="Obrázek 3" descr="image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0200" y="333375"/>
            <a:ext cx="11144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Obrázek 4" descr="evropska-unie[1]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625" y="260350"/>
            <a:ext cx="2752725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0325" y="1619250"/>
            <a:ext cx="7197725" cy="360363"/>
          </a:xfrm>
          <a:noFill/>
        </p:spPr>
        <p:txBody>
          <a:bodyPr/>
          <a:lstStyle/>
          <a:p>
            <a:pPr algn="l" eaLnBrk="1" hangingPunct="1"/>
            <a:r>
              <a:rPr lang="cs-CZ" sz="3200" b="1" smtClean="0"/>
              <a:t>Obsah: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2517775"/>
            <a:ext cx="7056438" cy="3633788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cs-CZ" sz="2400" b="1" dirty="0" smtClean="0"/>
              <a:t>1. Politika propagace EU – její zakotvení a význam</a:t>
            </a:r>
          </a:p>
          <a:p>
            <a:pPr>
              <a:buFontTx/>
              <a:buNone/>
            </a:pPr>
            <a:r>
              <a:rPr lang="cs-CZ" sz="2400" b="1" dirty="0" smtClean="0"/>
              <a:t>2. Kompetentní orgány v členských státech, role </a:t>
            </a:r>
            <a:r>
              <a:rPr lang="cs-CZ" sz="2400" b="1" dirty="0" err="1" smtClean="0"/>
              <a:t>MZe</a:t>
            </a:r>
            <a:r>
              <a:rPr lang="cs-CZ" sz="2400" b="1" dirty="0" smtClean="0"/>
              <a:t> a SZIF</a:t>
            </a:r>
          </a:p>
          <a:p>
            <a:pPr>
              <a:buFontTx/>
              <a:buNone/>
            </a:pPr>
            <a:r>
              <a:rPr lang="cs-CZ" sz="2400" b="1" dirty="0" smtClean="0"/>
              <a:t>3. Současný právní rámec oblasti propagace</a:t>
            </a:r>
          </a:p>
          <a:p>
            <a:pPr>
              <a:buFontTx/>
              <a:buNone/>
            </a:pPr>
            <a:r>
              <a:rPr lang="cs-CZ" sz="2400" b="1" dirty="0" smtClean="0"/>
              <a:t>4. Systém financování</a:t>
            </a:r>
          </a:p>
          <a:p>
            <a:pPr>
              <a:buFontTx/>
              <a:buNone/>
            </a:pPr>
            <a:r>
              <a:rPr lang="cs-CZ" sz="2400" b="1" dirty="0" smtClean="0"/>
              <a:t>5. Seznamy produktů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cs-CZ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71550" y="2517775"/>
            <a:ext cx="7272338" cy="3633788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cs-CZ" sz="2400" b="1" dirty="0" smtClean="0"/>
              <a:t>6. Roční pracovní program</a:t>
            </a:r>
          </a:p>
          <a:p>
            <a:pPr>
              <a:buFontTx/>
              <a:buNone/>
            </a:pPr>
            <a:r>
              <a:rPr lang="cs-CZ" sz="2400" b="1" dirty="0" smtClean="0"/>
              <a:t>7. Preference EU</a:t>
            </a:r>
          </a:p>
          <a:p>
            <a:pPr>
              <a:buFontTx/>
              <a:buNone/>
            </a:pPr>
            <a:r>
              <a:rPr lang="cs-CZ" sz="2400" b="1" dirty="0" smtClean="0"/>
              <a:t>8. Novinky v politice propagace EU</a:t>
            </a:r>
          </a:p>
          <a:p>
            <a:pPr>
              <a:buFontTx/>
              <a:buNone/>
            </a:pPr>
            <a:endParaRPr lang="cs-CZ" sz="2400" b="1" dirty="0" smtClean="0"/>
          </a:p>
          <a:p>
            <a:pPr>
              <a:buFontTx/>
              <a:buNone/>
            </a:pPr>
            <a:r>
              <a:rPr lang="cs-CZ" sz="2400" b="1" dirty="0" smtClean="0"/>
              <a:t> </a:t>
            </a:r>
          </a:p>
          <a:p>
            <a:pPr eaLnBrk="1" hangingPunct="1"/>
            <a:endParaRPr lang="cs-CZ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title"/>
          </p:nvPr>
        </p:nvSpPr>
        <p:spPr>
          <a:xfrm>
            <a:off x="1330325" y="981075"/>
            <a:ext cx="7197725" cy="998538"/>
          </a:xfrm>
          <a:noFill/>
        </p:spPr>
        <p:txBody>
          <a:bodyPr/>
          <a:lstStyle/>
          <a:p>
            <a:pPr algn="l" eaLnBrk="1" hangingPunct="1"/>
            <a:r>
              <a:rPr lang="cs-CZ" sz="2800" b="1" smtClean="0"/>
              <a:t/>
            </a:r>
            <a:br>
              <a:rPr lang="cs-CZ" sz="2800" b="1" smtClean="0"/>
            </a:br>
            <a:r>
              <a:rPr lang="cs-CZ" sz="2800" b="1" smtClean="0"/>
              <a:t/>
            </a:r>
            <a:br>
              <a:rPr lang="cs-CZ" sz="2800" b="1" smtClean="0"/>
            </a:br>
            <a:r>
              <a:rPr lang="cs-CZ" sz="2800" b="1" smtClean="0"/>
              <a:t>1.</a:t>
            </a:r>
            <a:r>
              <a:rPr lang="cs-CZ" sz="2800" smtClean="0"/>
              <a:t> </a:t>
            </a:r>
            <a:r>
              <a:rPr lang="cs-CZ" sz="2800" b="1" smtClean="0"/>
              <a:t>Politika propagace EU, její zakotvení    a význam (euro-dimension)</a:t>
            </a:r>
            <a:r>
              <a:rPr lang="cs-CZ" sz="3200" b="1" smtClean="0"/>
              <a:t/>
            </a:r>
            <a:br>
              <a:rPr lang="cs-CZ" sz="3200" b="1" smtClean="0"/>
            </a:br>
            <a:r>
              <a:rPr lang="cs-CZ" sz="3200" b="1" smtClean="0"/>
              <a:t/>
            </a:r>
            <a:br>
              <a:rPr lang="cs-CZ" sz="3200" b="1" smtClean="0"/>
            </a:br>
            <a:r>
              <a:rPr lang="cs-CZ" sz="3200" b="1" smtClean="0"/>
              <a:t> </a:t>
            </a:r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971550" y="2060575"/>
            <a:ext cx="7416800" cy="4392613"/>
          </a:xfrm>
          <a:noFill/>
        </p:spPr>
        <p:txBody>
          <a:bodyPr/>
          <a:lstStyle/>
          <a:p>
            <a:r>
              <a:rPr lang="cs-CZ" sz="2000" b="1" dirty="0" smtClean="0"/>
              <a:t>Politika propagace je nedílnou součástí revidované Společné zemědělské politiky </a:t>
            </a:r>
          </a:p>
          <a:p>
            <a:r>
              <a:rPr lang="cs-CZ" sz="2000" b="1" dirty="0" smtClean="0"/>
              <a:t>Nově je sjednocena do Nařízeních, upravujících jak propagaci na vnitřním trhu (EU), tak ve třetích zemích</a:t>
            </a:r>
          </a:p>
          <a:p>
            <a:r>
              <a:rPr lang="cs-CZ" sz="2000" b="1" dirty="0" smtClean="0"/>
              <a:t>Je zdůrazňována evropská dimenze – tzn. propagace produktů a systémů značení (evropské označení kvality, národních systémů kvality) s ohledem na dodržování zásad správné zemědělské praxe, bezpečnosti potravin, </a:t>
            </a:r>
            <a:r>
              <a:rPr lang="cs-CZ" sz="2000" b="1" dirty="0" err="1" smtClean="0"/>
              <a:t>vysledovatelnosti</a:t>
            </a:r>
            <a:r>
              <a:rPr lang="cs-CZ" sz="2000" b="1" dirty="0" smtClean="0"/>
              <a:t> původu produktů, dodržování norem, </a:t>
            </a:r>
            <a:r>
              <a:rPr lang="cs-CZ" sz="2000" b="1" dirty="0" err="1" smtClean="0"/>
              <a:t>welfare</a:t>
            </a:r>
            <a:r>
              <a:rPr lang="cs-CZ" sz="2000" b="1" dirty="0" smtClean="0"/>
              <a:t> zvířat a ochrany životního prostředí</a:t>
            </a:r>
          </a:p>
          <a:p>
            <a:r>
              <a:rPr lang="cs-CZ" sz="2000" b="1" dirty="0" smtClean="0"/>
              <a:t>Nově je kromě EU loga zaváděn tzv. EU – podpis – „ENJOY- IT´S FROM EUROPE „</a:t>
            </a:r>
            <a:endParaRPr lang="cs-CZ" sz="2400" b="1" dirty="0" smtClean="0"/>
          </a:p>
          <a:p>
            <a:r>
              <a:rPr lang="cs-CZ" sz="2000" b="1" dirty="0" smtClean="0"/>
              <a:t>pro rok 2017 je alokováno 90 mil. EUR</a:t>
            </a:r>
            <a:r>
              <a:rPr lang="cs-CZ" sz="2400" b="1" dirty="0" smtClean="0"/>
              <a:t>                           </a:t>
            </a:r>
          </a:p>
          <a:p>
            <a:pPr>
              <a:buFontTx/>
              <a:buNone/>
            </a:pPr>
            <a:endParaRPr lang="cs-CZ" sz="2400" b="1" dirty="0" smtClean="0"/>
          </a:p>
          <a:p>
            <a:pPr>
              <a:buFontTx/>
              <a:buNone/>
            </a:pPr>
            <a:endParaRPr lang="cs-CZ" sz="2400" b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>
          <a:xfrm>
            <a:off x="468313" y="1412875"/>
            <a:ext cx="8229600" cy="1295400"/>
          </a:xfrm>
        </p:spPr>
        <p:txBody>
          <a:bodyPr/>
          <a:lstStyle/>
          <a:p>
            <a:r>
              <a:rPr lang="cs-CZ" sz="2400" b="1" smtClean="0"/>
              <a:t>2. Kompetentní orgány v členských státech,               role MZe a SZIF</a:t>
            </a:r>
            <a:r>
              <a:rPr lang="cs-CZ" b="1" smtClean="0"/>
              <a:t/>
            </a:r>
            <a:br>
              <a:rPr lang="cs-CZ" b="1" smtClean="0"/>
            </a:br>
            <a:endParaRPr lang="cs-CZ" smtClean="0"/>
          </a:p>
        </p:txBody>
      </p:sp>
      <p:sp>
        <p:nvSpPr>
          <p:cNvPr id="6147" name="Zástupný symbol pro obsah 2"/>
          <p:cNvSpPr>
            <a:spLocks noGrp="1"/>
          </p:cNvSpPr>
          <p:nvPr>
            <p:ph idx="1"/>
          </p:nvPr>
        </p:nvSpPr>
        <p:spPr>
          <a:xfrm>
            <a:off x="395288" y="2276475"/>
            <a:ext cx="8229600" cy="4032250"/>
          </a:xfrm>
        </p:spPr>
        <p:txBody>
          <a:bodyPr/>
          <a:lstStyle/>
          <a:p>
            <a:pPr>
              <a:buFontTx/>
              <a:buChar char="-"/>
            </a:pPr>
            <a:r>
              <a:rPr lang="cs-CZ" sz="2000" b="1" smtClean="0"/>
              <a:t>jsou určeny EK ve spolupráci s členskými státy – buď na celonárodní úrovní (např. v ČR, Polsku), nebo na úrovni regionů a oblastí (např. ve Francii)</a:t>
            </a:r>
          </a:p>
          <a:p>
            <a:pPr>
              <a:buFontTx/>
              <a:buNone/>
            </a:pPr>
            <a:endParaRPr lang="cs-CZ" sz="2000" b="1" smtClean="0"/>
          </a:p>
          <a:p>
            <a:pPr>
              <a:buFontTx/>
              <a:buChar char="-"/>
            </a:pPr>
            <a:r>
              <a:rPr lang="cs-CZ" sz="2000" b="1" smtClean="0"/>
              <a:t>vždy orgán v roli Policy making (příslušné Ministerstvo zemědělství – legislativa, dozor, preference v oblasti propagace)</a:t>
            </a:r>
          </a:p>
          <a:p>
            <a:pPr>
              <a:buFontTx/>
              <a:buNone/>
            </a:pPr>
            <a:endParaRPr lang="cs-CZ" sz="2000" b="1" smtClean="0"/>
          </a:p>
          <a:p>
            <a:pPr>
              <a:buFontTx/>
              <a:buChar char="-"/>
            </a:pPr>
            <a:r>
              <a:rPr lang="cs-CZ" sz="2000" b="1" smtClean="0"/>
              <a:t>a orgán v roli Policy implementing – vlastní administrace (přijímání žádostí, předkládání programů EK, vlastní administrace, kontrola a proplácení (akreditovaná platební agentura, v ČR je touto SZIF).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>
          <a:xfrm>
            <a:off x="1330325" y="1268413"/>
            <a:ext cx="7197725" cy="1223962"/>
          </a:xfrm>
          <a:noFill/>
        </p:spPr>
        <p:txBody>
          <a:bodyPr/>
          <a:lstStyle/>
          <a:p>
            <a:pPr algn="l" eaLnBrk="1" hangingPunct="1"/>
            <a:r>
              <a:rPr lang="cs-CZ" sz="3200" b="1" smtClean="0"/>
              <a:t>Role Ministerstva zemědělství </a:t>
            </a:r>
            <a:br>
              <a:rPr lang="cs-CZ" sz="3200" b="1" smtClean="0"/>
            </a:br>
            <a:endParaRPr lang="cs-CZ" sz="3200" b="1" smtClean="0"/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71550" y="2349500"/>
            <a:ext cx="7416800" cy="3633788"/>
          </a:xfrm>
          <a:noFill/>
        </p:spPr>
        <p:txBody>
          <a:bodyPr/>
          <a:lstStyle/>
          <a:p>
            <a:pPr algn="just">
              <a:buFontTx/>
              <a:buNone/>
            </a:pPr>
            <a:endParaRPr lang="cs-CZ" sz="2000" b="1" smtClean="0"/>
          </a:p>
          <a:p>
            <a:pPr algn="just"/>
            <a:r>
              <a:rPr lang="cs-CZ" sz="2000" b="1" smtClean="0"/>
              <a:t>Účast expertů na jednáních Řídícího výboru pro propagaci (SZIF, MZe- hlasování o návrzích EK ohledně nových programů</a:t>
            </a:r>
          </a:p>
          <a:p>
            <a:pPr algn="just"/>
            <a:r>
              <a:rPr lang="cs-CZ" sz="2000" b="1" smtClean="0"/>
              <a:t>Příjímání gesce k předpisům EU (Nařízení EK a Nařízení Rady) – ISAP – Informační systém pro aproximaci práva) – předpisy jsou přijímány do právního Řádu ČR – plná aproximace</a:t>
            </a:r>
          </a:p>
          <a:p>
            <a:pPr algn="just"/>
            <a:r>
              <a:rPr lang="cs-CZ" sz="2000" b="1" smtClean="0"/>
              <a:t>Připomínky ke znění předpisů, po schválení jazykové korektury textů</a:t>
            </a:r>
          </a:p>
          <a:p>
            <a:pPr eaLnBrk="1" hangingPunct="1"/>
            <a:endParaRPr lang="cs-CZ" sz="180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>
          <a:xfrm>
            <a:off x="1330325" y="1619250"/>
            <a:ext cx="7197725" cy="360363"/>
          </a:xfrm>
          <a:noFill/>
        </p:spPr>
        <p:txBody>
          <a:bodyPr/>
          <a:lstStyle/>
          <a:p>
            <a:pPr algn="l" eaLnBrk="1" hangingPunct="1"/>
            <a:r>
              <a:rPr lang="cs-CZ" sz="3200" b="1" smtClean="0"/>
              <a:t/>
            </a:r>
            <a:br>
              <a:rPr lang="cs-CZ" sz="3200" b="1" smtClean="0"/>
            </a:br>
            <a:r>
              <a:rPr lang="cs-CZ" sz="3200" b="1" smtClean="0"/>
              <a:t/>
            </a:r>
            <a:br>
              <a:rPr lang="cs-CZ" sz="3200" b="1" smtClean="0"/>
            </a:br>
            <a:endParaRPr lang="cs-CZ" sz="3200" b="1" smtClean="0"/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71550" y="1628775"/>
            <a:ext cx="7416800" cy="4103688"/>
          </a:xfrm>
          <a:noFill/>
        </p:spPr>
        <p:txBody>
          <a:bodyPr/>
          <a:lstStyle/>
          <a:p>
            <a:r>
              <a:rPr lang="cs-CZ" sz="2000" b="1" smtClean="0"/>
              <a:t>posuzování programů před jejich předložením EK</a:t>
            </a:r>
          </a:p>
          <a:p>
            <a:r>
              <a:rPr lang="cs-CZ" sz="2000" b="1" smtClean="0"/>
              <a:t>kontroly jednotlivých fází programů, které jsou schváleny EK</a:t>
            </a:r>
          </a:p>
          <a:p>
            <a:r>
              <a:rPr lang="cs-CZ" sz="2000" b="1" smtClean="0"/>
              <a:t>účast na monitorovacích misích EK</a:t>
            </a:r>
          </a:p>
          <a:p>
            <a:r>
              <a:rPr lang="cs-CZ" sz="2000" b="1" smtClean="0"/>
              <a:t>účast na technických konzultacích na EK v Bruselu</a:t>
            </a:r>
          </a:p>
          <a:p>
            <a:r>
              <a:rPr lang="cs-CZ" sz="2000" b="1" smtClean="0"/>
              <a:t>vyjednávání s navrhující organizací u jednotlivých programů</a:t>
            </a:r>
          </a:p>
          <a:p>
            <a:r>
              <a:rPr lang="cs-CZ" sz="2000" b="1" smtClean="0"/>
              <a:t>kontakt se Stálým zastoupením ČR v Bruselu</a:t>
            </a:r>
          </a:p>
          <a:p>
            <a:pPr eaLnBrk="1" hangingPunct="1"/>
            <a:endParaRPr lang="cs-CZ" sz="2400" smtClean="0"/>
          </a:p>
          <a:p>
            <a:pPr eaLnBrk="1" hangingPunct="1"/>
            <a:endParaRPr lang="cs-CZ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>
          <a:xfrm>
            <a:off x="1258888" y="1125538"/>
            <a:ext cx="7197725" cy="1511300"/>
          </a:xfrm>
          <a:noFill/>
        </p:spPr>
        <p:txBody>
          <a:bodyPr/>
          <a:lstStyle/>
          <a:p>
            <a:pPr algn="l" eaLnBrk="1" hangingPunct="1"/>
            <a:r>
              <a:rPr lang="cs-CZ" sz="2800" b="1" dirty="0" smtClean="0"/>
              <a:t/>
            </a:r>
            <a:br>
              <a:rPr lang="cs-CZ" sz="2800" b="1" dirty="0" smtClean="0"/>
            </a:br>
            <a:r>
              <a:rPr lang="cs-CZ" sz="2800" b="1" dirty="0" smtClean="0"/>
              <a:t/>
            </a:r>
            <a:br>
              <a:rPr lang="cs-CZ" sz="2800" b="1" dirty="0" smtClean="0"/>
            </a:br>
            <a:r>
              <a:rPr lang="cs-CZ" sz="2800" b="1" dirty="0" smtClean="0"/>
              <a:t>3. Současný platný právní rámec oblasti propagace od r. 2015</a:t>
            </a:r>
            <a:r>
              <a:rPr lang="cs-CZ" sz="3200" b="1" dirty="0" smtClean="0"/>
              <a:t/>
            </a:r>
            <a:br>
              <a:rPr lang="cs-CZ" sz="3200" b="1" dirty="0" smtClean="0"/>
            </a:br>
            <a:r>
              <a:rPr lang="cs-CZ" sz="3200" b="1" dirty="0" smtClean="0"/>
              <a:t/>
            </a:r>
            <a:br>
              <a:rPr lang="cs-CZ" sz="3200" b="1" dirty="0" smtClean="0"/>
            </a:br>
            <a:endParaRPr lang="cs-CZ" sz="3200" b="1" dirty="0" smtClean="0"/>
          </a:p>
        </p:txBody>
      </p:sp>
      <p:sp>
        <p:nvSpPr>
          <p:cNvPr id="921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71550" y="2636838"/>
            <a:ext cx="7416800" cy="3633787"/>
          </a:xfrm>
          <a:noFill/>
        </p:spPr>
        <p:txBody>
          <a:bodyPr/>
          <a:lstStyle/>
          <a:p>
            <a:pPr algn="just"/>
            <a:r>
              <a:rPr lang="cs-CZ" sz="1600" b="1" dirty="0" smtClean="0"/>
              <a:t>Nařízení Evropského parlamentu a Rady (EU) č. 1144/2014,                     o informačních a propagačních opatřeních na podporu zemědělských produktů na vnitřním trhu a ve třetích zemích a o zrušení nařízení Rady (ES) č. 3/2008</a:t>
            </a:r>
          </a:p>
          <a:p>
            <a:pPr algn="just"/>
            <a:r>
              <a:rPr lang="cs-CZ" sz="1600" b="1" dirty="0" smtClean="0"/>
              <a:t>Prováděcí Nařízení Komise (EU) č. 1831/2015, kterým se stanoví pravidla pro uplatňování nařízení Evropského parlamentu a Rady (EU) č. 1144/2014 o informačních a propagačních opatřeních na podporu zemědělských produktů na vnitřním trhu a ve třetích zemích</a:t>
            </a:r>
          </a:p>
          <a:p>
            <a:pPr algn="just"/>
            <a:r>
              <a:rPr lang="cs-CZ" sz="1600" b="1" dirty="0" smtClean="0"/>
              <a:t>Nařízení Komise v přenesené pravomoci (EU) č. 1829/2015, kterým se doplňuje nařízení Evropského parlamentu a Rady (EU) č. 1144/2014      o informačních a propagačních opatřeních na podporu zemědělských produktů na vnitřním trhu a ve třetích zemích</a:t>
            </a:r>
          </a:p>
          <a:p>
            <a:pPr eaLnBrk="1" hangingPunct="1">
              <a:buFontTx/>
              <a:buNone/>
            </a:pPr>
            <a:endParaRPr lang="cs-CZ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>
          <a:xfrm>
            <a:off x="395288" y="908050"/>
            <a:ext cx="8229600" cy="1143000"/>
          </a:xfrm>
        </p:spPr>
        <p:txBody>
          <a:bodyPr/>
          <a:lstStyle/>
          <a:p>
            <a:r>
              <a:rPr lang="cs-CZ" sz="3200" b="1" smtClean="0"/>
              <a:t>4. Systém financování</a:t>
            </a:r>
          </a:p>
        </p:txBody>
      </p:sp>
      <p:sp>
        <p:nvSpPr>
          <p:cNvPr id="11267" name="Zástupný symbol pro obsah 2"/>
          <p:cNvSpPr>
            <a:spLocks noGrp="1"/>
          </p:cNvSpPr>
          <p:nvPr>
            <p:ph idx="1"/>
          </p:nvPr>
        </p:nvSpPr>
        <p:spPr>
          <a:xfrm>
            <a:off x="468313" y="2133600"/>
            <a:ext cx="8229600" cy="4060825"/>
          </a:xfrm>
        </p:spPr>
        <p:txBody>
          <a:bodyPr/>
          <a:lstStyle/>
          <a:p>
            <a:pPr marL="0" indent="0">
              <a:buNone/>
            </a:pPr>
            <a:endParaRPr lang="cs-CZ" sz="1600" dirty="0" smtClean="0"/>
          </a:p>
          <a:p>
            <a:r>
              <a:rPr lang="cs-CZ" sz="1800" b="1" dirty="0" smtClean="0"/>
              <a:t>Nový systém (od 1. 12. 2015)</a:t>
            </a:r>
          </a:p>
          <a:p>
            <a:pPr marL="0" indent="0">
              <a:buNone/>
            </a:pPr>
            <a:endParaRPr lang="cs-CZ" sz="1800" b="1" dirty="0" smtClean="0"/>
          </a:p>
          <a:p>
            <a:pPr>
              <a:buFontTx/>
              <a:buChar char="-"/>
            </a:pPr>
            <a:r>
              <a:rPr lang="cs-CZ" sz="1600" dirty="0" smtClean="0"/>
              <a:t>Jednoduché programy - (</a:t>
            </a:r>
            <a:r>
              <a:rPr lang="cs-CZ" sz="1600" b="1" dirty="0" smtClean="0"/>
              <a:t>70% EU </a:t>
            </a:r>
            <a:r>
              <a:rPr lang="cs-CZ" sz="1600" dirty="0" smtClean="0"/>
              <a:t>– na vnitřním trhu, 80% ve třetích zemích –             v případě závažného narušení trhu , ztráty důvěry spotřebitelů a jiných konkrétních problémech se zvýší podíl Unie až na 85%, </a:t>
            </a:r>
            <a:r>
              <a:rPr lang="cs-CZ" sz="1600" b="1" dirty="0" smtClean="0"/>
              <a:t>zbytek – 30% </a:t>
            </a:r>
            <a:r>
              <a:rPr lang="cs-CZ" sz="1600" dirty="0" smtClean="0"/>
              <a:t>až 15% </a:t>
            </a:r>
            <a:r>
              <a:rPr lang="cs-CZ" sz="1600" b="1" dirty="0" smtClean="0"/>
              <a:t>navrhující organizace)</a:t>
            </a:r>
          </a:p>
          <a:p>
            <a:pPr>
              <a:buFontTx/>
              <a:buChar char="-"/>
            </a:pPr>
            <a:endParaRPr lang="cs-CZ" sz="1600" b="1" dirty="0" smtClean="0"/>
          </a:p>
          <a:p>
            <a:pPr>
              <a:buFontTx/>
              <a:buChar char="-"/>
            </a:pPr>
            <a:r>
              <a:rPr lang="cs-CZ" sz="1600" dirty="0" smtClean="0"/>
              <a:t>Složené (multinárodní) -  (</a:t>
            </a:r>
            <a:r>
              <a:rPr lang="cs-CZ" sz="1600" b="1" dirty="0" smtClean="0"/>
              <a:t>80%  EU</a:t>
            </a:r>
            <a:r>
              <a:rPr lang="cs-CZ" sz="1600" dirty="0" smtClean="0"/>
              <a:t>, lze zvýšit na 85% v případě závažného narušení trhu, ztráty důvěry spotřebitelů a jiných konkrétních problémech, </a:t>
            </a:r>
            <a:r>
              <a:rPr lang="cs-CZ" sz="1600" b="1" dirty="0" smtClean="0"/>
              <a:t>zbytek 20% </a:t>
            </a:r>
            <a:r>
              <a:rPr lang="cs-CZ" sz="1600" dirty="0" smtClean="0"/>
              <a:t>až 15% - </a:t>
            </a:r>
            <a:r>
              <a:rPr lang="cs-CZ" sz="1600" b="1" dirty="0" smtClean="0"/>
              <a:t>navrhující organizace</a:t>
            </a:r>
            <a:r>
              <a:rPr lang="cs-CZ" sz="1600" dirty="0" smtClean="0"/>
              <a:t>)</a:t>
            </a:r>
          </a:p>
          <a:p>
            <a:pPr>
              <a:buFontTx/>
              <a:buChar char="-"/>
            </a:pPr>
            <a:endParaRPr lang="cs-CZ" sz="2000" dirty="0" smtClean="0"/>
          </a:p>
          <a:p>
            <a:pPr>
              <a:buFontTx/>
              <a:buNone/>
            </a:pPr>
            <a:endParaRPr lang="cs-CZ" sz="2000" b="1" dirty="0" smtClean="0"/>
          </a:p>
          <a:p>
            <a:pPr>
              <a:buFontTx/>
              <a:buChar char="-"/>
            </a:pPr>
            <a:endParaRPr lang="cs-CZ" sz="2000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791815"/>
          </a:xfrm>
        </p:spPr>
        <p:txBody>
          <a:bodyPr/>
          <a:lstStyle/>
          <a:p>
            <a:r>
              <a:rPr lang="cs-CZ" sz="3200" b="1" dirty="0" smtClean="0"/>
              <a:t/>
            </a:r>
            <a:br>
              <a:rPr lang="cs-CZ" sz="3200" b="1" dirty="0" smtClean="0"/>
            </a:br>
            <a:r>
              <a:rPr lang="cs-CZ" sz="3200" b="1" dirty="0" smtClean="0"/>
              <a:t>5.</a:t>
            </a:r>
            <a:r>
              <a:rPr lang="cs-CZ" sz="3200" dirty="0" smtClean="0"/>
              <a:t> </a:t>
            </a:r>
            <a:r>
              <a:rPr lang="cs-CZ" sz="3200" b="1" dirty="0" smtClean="0"/>
              <a:t>Seznamy produktů:</a:t>
            </a:r>
            <a:br>
              <a:rPr lang="cs-CZ" sz="3200" b="1" dirty="0" smtClean="0"/>
            </a:br>
            <a:endParaRPr lang="cs-CZ" sz="3200" dirty="0" smtClean="0"/>
          </a:p>
        </p:txBody>
      </p:sp>
      <p:sp>
        <p:nvSpPr>
          <p:cNvPr id="12291" name="Zástupný symbol pro obsah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176464"/>
          </a:xfrm>
        </p:spPr>
        <p:txBody>
          <a:bodyPr/>
          <a:lstStyle/>
          <a:p>
            <a:r>
              <a:rPr lang="cs-CZ" sz="1800" b="1" dirty="0" smtClean="0"/>
              <a:t>Produkty uvedené s seznamu v příloze I Smlouvy o fungování EU, s výjimkou tabáku;</a:t>
            </a:r>
          </a:p>
          <a:p>
            <a:r>
              <a:rPr lang="cs-CZ" sz="1800" b="1" dirty="0" smtClean="0"/>
              <a:t>Výrobky uvedené v příloze Nařízení č. 1144/2014</a:t>
            </a:r>
          </a:p>
          <a:p>
            <a:pPr>
              <a:buFontTx/>
              <a:buChar char="-"/>
            </a:pPr>
            <a:r>
              <a:rPr lang="cs-CZ" sz="1600" b="1" dirty="0" smtClean="0"/>
              <a:t>pivo</a:t>
            </a:r>
          </a:p>
          <a:p>
            <a:pPr>
              <a:buFontTx/>
              <a:buChar char="-"/>
            </a:pPr>
            <a:r>
              <a:rPr lang="cs-CZ" sz="1600" b="1" dirty="0" smtClean="0"/>
              <a:t>čokoláda a odvozené produkty</a:t>
            </a:r>
          </a:p>
          <a:p>
            <a:pPr>
              <a:buFontTx/>
              <a:buChar char="-"/>
            </a:pPr>
            <a:r>
              <a:rPr lang="cs-CZ" sz="1600" b="1" dirty="0" smtClean="0"/>
              <a:t>chléb, pečivo, cukrářské výrobky, cukrovinky, sušenky a ostatní pekařské  </a:t>
            </a:r>
          </a:p>
          <a:p>
            <a:pPr marL="0" indent="0">
              <a:buNone/>
            </a:pPr>
            <a:r>
              <a:rPr lang="cs-CZ" sz="1600" b="1" dirty="0" smtClean="0"/>
              <a:t>       zboží</a:t>
            </a:r>
          </a:p>
          <a:p>
            <a:pPr>
              <a:buFontTx/>
              <a:buChar char="-"/>
            </a:pPr>
            <a:r>
              <a:rPr lang="cs-CZ" sz="1600" b="1" dirty="0" smtClean="0"/>
              <a:t>nápoje vyrobené z rostlinných výtažků</a:t>
            </a:r>
          </a:p>
          <a:p>
            <a:pPr>
              <a:buFontTx/>
              <a:buChar char="-"/>
            </a:pPr>
            <a:r>
              <a:rPr lang="cs-CZ" sz="1600" b="1" dirty="0" smtClean="0"/>
              <a:t>těstoviny</a:t>
            </a:r>
          </a:p>
          <a:p>
            <a:pPr>
              <a:buFontTx/>
              <a:buChar char="-"/>
            </a:pPr>
            <a:r>
              <a:rPr lang="cs-CZ" sz="1600" b="1" dirty="0" smtClean="0"/>
              <a:t>sůl</a:t>
            </a:r>
          </a:p>
          <a:p>
            <a:pPr>
              <a:buFontTx/>
              <a:buChar char="-"/>
            </a:pPr>
            <a:r>
              <a:rPr lang="cs-CZ" sz="1600" b="1" dirty="0" smtClean="0"/>
              <a:t>přírodní gumy a pryskyřice</a:t>
            </a:r>
          </a:p>
          <a:p>
            <a:pPr>
              <a:buFontTx/>
              <a:buChar char="-"/>
            </a:pPr>
            <a:r>
              <a:rPr lang="cs-CZ" sz="1600" b="1" dirty="0" smtClean="0"/>
              <a:t>hořčičná pasta</a:t>
            </a:r>
          </a:p>
          <a:p>
            <a:pPr>
              <a:buFontTx/>
              <a:buChar char="-"/>
            </a:pPr>
            <a:r>
              <a:rPr lang="cs-CZ" sz="1600" b="1" dirty="0" smtClean="0"/>
              <a:t>kukuřice cukrová</a:t>
            </a:r>
          </a:p>
          <a:p>
            <a:pPr>
              <a:buFontTx/>
              <a:buChar char="-"/>
            </a:pPr>
            <a:r>
              <a:rPr lang="cs-CZ" sz="1600" b="1" dirty="0" smtClean="0"/>
              <a:t>bavlna</a:t>
            </a:r>
          </a:p>
          <a:p>
            <a:pPr>
              <a:buFontTx/>
              <a:buChar char="-"/>
            </a:pPr>
            <a:endParaRPr lang="cs-CZ" sz="1400" b="1" dirty="0" smtClean="0"/>
          </a:p>
          <a:p>
            <a:pPr>
              <a:buFontTx/>
              <a:buChar char="-"/>
            </a:pPr>
            <a:endParaRPr lang="cs-CZ" sz="1600" b="1" dirty="0" smtClean="0"/>
          </a:p>
          <a:p>
            <a:pPr>
              <a:buFontTx/>
              <a:buChar char="-"/>
            </a:pPr>
            <a:endParaRPr lang="cs-CZ" sz="1600" b="1" dirty="0" smtClean="0"/>
          </a:p>
          <a:p>
            <a:pPr>
              <a:buFontTx/>
              <a:buChar char="-"/>
            </a:pPr>
            <a:endParaRPr lang="cs-CZ" sz="1600" b="1" dirty="0" smtClean="0"/>
          </a:p>
          <a:p>
            <a:pPr marL="0" indent="0">
              <a:buNone/>
            </a:pPr>
            <a:endParaRPr lang="cs-CZ" sz="2000" b="1" dirty="0" smtClean="0"/>
          </a:p>
          <a:p>
            <a:pPr marL="0" indent="0">
              <a:buNone/>
            </a:pPr>
            <a:endParaRPr lang="cs-CZ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25538"/>
            <a:ext cx="8229600" cy="4967287"/>
          </a:xfrm>
        </p:spPr>
        <p:txBody>
          <a:bodyPr/>
          <a:lstStyle/>
          <a:p>
            <a:pPr eaLnBrk="1" hangingPunct="1">
              <a:buFontTx/>
              <a:buNone/>
            </a:pPr>
            <a:endParaRPr lang="cs-CZ" sz="1200" dirty="0" smtClean="0"/>
          </a:p>
          <a:p>
            <a:pPr eaLnBrk="1" hangingPunct="1">
              <a:buFontTx/>
              <a:buNone/>
            </a:pPr>
            <a:r>
              <a:rPr lang="cs-CZ" sz="1600" b="1" dirty="0" smtClean="0"/>
              <a:t>dále</a:t>
            </a:r>
          </a:p>
          <a:p>
            <a:pPr eaLnBrk="1" hangingPunct="1">
              <a:buFontTx/>
              <a:buNone/>
            </a:pPr>
            <a:endParaRPr lang="cs-CZ" sz="1600" dirty="0" smtClean="0"/>
          </a:p>
          <a:p>
            <a:pPr algn="just"/>
            <a:r>
              <a:rPr lang="cs-CZ" sz="1600" b="1" dirty="0" smtClean="0"/>
              <a:t>víno s označením původu nebo s chráněným zeměpisným označením a víno s označením moštové odrůdy</a:t>
            </a:r>
          </a:p>
          <a:p>
            <a:pPr algn="just"/>
            <a:r>
              <a:rPr lang="cs-CZ" sz="1600" b="1" dirty="0" smtClean="0"/>
              <a:t>Produkty rybolovu a akvakultury uvedené v příloze I nařízení (EU) č. 1379/2013 v případě, že se program vztahuje i na jiné produkty </a:t>
            </a:r>
          </a:p>
          <a:p>
            <a:pPr algn="just"/>
            <a:r>
              <a:rPr lang="cs-CZ" sz="1600" b="1" dirty="0" smtClean="0"/>
              <a:t>Režimy jakosti stanovené v Nařízení (EU) č. 1151/2012, v Nařízení (ES) č. 110/2008 a v článku 93 nařízení (EU) č. 1308/2013</a:t>
            </a:r>
          </a:p>
          <a:p>
            <a:pPr algn="just"/>
            <a:r>
              <a:rPr lang="cs-CZ" sz="1600" b="1" dirty="0" smtClean="0"/>
              <a:t>Ekologický způsob produkce, jak jej vymezuje nařízení Rady (ES) č. 834/2007</a:t>
            </a:r>
          </a:p>
          <a:p>
            <a:pPr algn="just"/>
            <a:r>
              <a:rPr lang="cs-CZ" sz="1600" b="1" dirty="0" smtClean="0"/>
              <a:t>Grafický symbol zvláštních jakostních zemědělských produktů z nejvzdálenějších regionů Unie, uvedených v čl. 21 Nařízení EP a Rady (EU) č. 228/2013</a:t>
            </a:r>
          </a:p>
          <a:p>
            <a:pPr algn="just"/>
            <a:r>
              <a:rPr lang="cs-CZ" sz="1600" b="1" dirty="0" smtClean="0"/>
              <a:t>Režimy jakosti uvedené v čl. 16, odst. 1, písm. b) a c) Nařízení EP a Rady (EU) č. 1305/2013</a:t>
            </a:r>
          </a:p>
          <a:p>
            <a:pPr eaLnBrk="1" hangingPunct="1">
              <a:buFontTx/>
              <a:buNone/>
            </a:pPr>
            <a:endParaRPr lang="cs-CZ" sz="1600" dirty="0" smtClean="0"/>
          </a:p>
          <a:p>
            <a:pPr eaLnBrk="1" hangingPunct="1">
              <a:buFontTx/>
              <a:buNone/>
            </a:pPr>
            <a:endParaRPr lang="cs-CZ" dirty="0" smtClean="0"/>
          </a:p>
          <a:p>
            <a:pPr eaLnBrk="1" hangingPunct="1">
              <a:buFontTx/>
              <a:buNone/>
            </a:pP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>
          <a:xfrm>
            <a:off x="395288" y="1196975"/>
            <a:ext cx="8229600" cy="936625"/>
          </a:xfrm>
        </p:spPr>
        <p:txBody>
          <a:bodyPr/>
          <a:lstStyle/>
          <a:p>
            <a:r>
              <a:rPr lang="cs-CZ" sz="3200" b="1" dirty="0" smtClean="0"/>
              <a:t>6. Roční pracovní program</a:t>
            </a:r>
            <a:endParaRPr lang="cs-CZ" sz="3200" dirty="0" smtClean="0"/>
          </a:p>
        </p:txBody>
      </p:sp>
      <p:sp>
        <p:nvSpPr>
          <p:cNvPr id="18435" name="Zástupný symbol pro obsah 3"/>
          <p:cNvSpPr>
            <a:spLocks noGrp="1"/>
          </p:cNvSpPr>
          <p:nvPr>
            <p:ph sz="half" idx="2"/>
          </p:nvPr>
        </p:nvSpPr>
        <p:spPr>
          <a:xfrm>
            <a:off x="539552" y="2348880"/>
            <a:ext cx="3888432" cy="3663256"/>
          </a:xfrm>
        </p:spPr>
        <p:txBody>
          <a:bodyPr/>
          <a:lstStyle/>
          <a:p>
            <a:r>
              <a:rPr lang="cs-CZ" sz="1600" dirty="0" smtClean="0"/>
              <a:t>Komise přijme prováděcí akty, kterým se každý rok stanoví roční pracovní program, ve kterém jsou uvedeny:</a:t>
            </a:r>
          </a:p>
          <a:p>
            <a:pPr>
              <a:buFontTx/>
              <a:buChar char="-"/>
            </a:pPr>
            <a:r>
              <a:rPr lang="cs-CZ" sz="1600" dirty="0" smtClean="0"/>
              <a:t>Sledované operační cíle</a:t>
            </a:r>
          </a:p>
          <a:p>
            <a:pPr>
              <a:buFontTx/>
              <a:buChar char="-"/>
            </a:pPr>
            <a:r>
              <a:rPr lang="cs-CZ" sz="1600" dirty="0" smtClean="0"/>
              <a:t>Operační priority</a:t>
            </a:r>
          </a:p>
          <a:p>
            <a:pPr>
              <a:buFontTx/>
              <a:buChar char="-"/>
            </a:pPr>
            <a:r>
              <a:rPr lang="cs-CZ" sz="1600" dirty="0" smtClean="0"/>
              <a:t>Očekávané výsledky</a:t>
            </a:r>
          </a:p>
          <a:p>
            <a:pPr>
              <a:buFontTx/>
              <a:buChar char="-"/>
            </a:pPr>
            <a:r>
              <a:rPr lang="cs-CZ" sz="1600" dirty="0" smtClean="0"/>
              <a:t>Způsoby provádění</a:t>
            </a:r>
          </a:p>
          <a:p>
            <a:pPr>
              <a:buFontTx/>
              <a:buChar char="-"/>
            </a:pPr>
            <a:r>
              <a:rPr lang="cs-CZ" sz="1600" dirty="0" smtClean="0"/>
              <a:t>Celková částka plánu financování</a:t>
            </a:r>
          </a:p>
        </p:txBody>
      </p:sp>
      <p:sp>
        <p:nvSpPr>
          <p:cNvPr id="1843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4008" y="2420888"/>
            <a:ext cx="3887985" cy="3447976"/>
          </a:xfrm>
        </p:spPr>
        <p:txBody>
          <a:bodyPr/>
          <a:lstStyle/>
          <a:p>
            <a:r>
              <a:rPr lang="cs-CZ" sz="1600" dirty="0" smtClean="0"/>
              <a:t>Roční pracovní program zajistí:</a:t>
            </a:r>
          </a:p>
          <a:p>
            <a:pPr>
              <a:buFontTx/>
              <a:buChar char="-"/>
            </a:pPr>
            <a:r>
              <a:rPr lang="cs-CZ" sz="1600" dirty="0" smtClean="0"/>
              <a:t>specifická dočasná opatření pro reakci v případě závažného narušení trhů</a:t>
            </a:r>
          </a:p>
          <a:p>
            <a:pPr>
              <a:buFontTx/>
              <a:buChar char="-"/>
            </a:pPr>
            <a:r>
              <a:rPr lang="cs-CZ" sz="1600" dirty="0" smtClean="0"/>
              <a:t>ztráty důvěry spotřebitelů </a:t>
            </a:r>
          </a:p>
          <a:p>
            <a:pPr>
              <a:buFontTx/>
              <a:buChar char="-"/>
            </a:pPr>
            <a:r>
              <a:rPr lang="cs-CZ" sz="1600" dirty="0" smtClean="0"/>
              <a:t>nebo jiných konkrétních problémů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/>
          </p:nvPr>
        </p:nvSpPr>
        <p:spPr>
          <a:xfrm>
            <a:off x="539750" y="1268413"/>
            <a:ext cx="8229600" cy="1085850"/>
          </a:xfrm>
        </p:spPr>
        <p:txBody>
          <a:bodyPr/>
          <a:lstStyle/>
          <a:p>
            <a:r>
              <a:rPr lang="cs-CZ" sz="3200" b="1" dirty="0" smtClean="0"/>
              <a:t>7.</a:t>
            </a:r>
            <a:r>
              <a:rPr lang="cs-CZ" sz="3200" dirty="0" smtClean="0"/>
              <a:t> </a:t>
            </a:r>
            <a:r>
              <a:rPr lang="cs-CZ" sz="3200" b="1" dirty="0" smtClean="0"/>
              <a:t>Preference EU</a:t>
            </a:r>
            <a:endParaRPr lang="cs-CZ" sz="3200" dirty="0" smtClean="0"/>
          </a:p>
        </p:txBody>
      </p:sp>
      <p:sp>
        <p:nvSpPr>
          <p:cNvPr id="20483" name="Zástupný symbol pro obsah 2"/>
          <p:cNvSpPr>
            <a:spLocks noGrp="1"/>
          </p:cNvSpPr>
          <p:nvPr>
            <p:ph idx="1"/>
          </p:nvPr>
        </p:nvSpPr>
        <p:spPr>
          <a:xfrm>
            <a:off x="468313" y="2349500"/>
            <a:ext cx="8229600" cy="3600450"/>
          </a:xfrm>
        </p:spPr>
        <p:txBody>
          <a:bodyPr/>
          <a:lstStyle/>
          <a:p>
            <a:r>
              <a:rPr lang="cs-CZ" sz="1800" b="1" dirty="0" smtClean="0"/>
              <a:t>Důraz na multinárodní programy</a:t>
            </a:r>
          </a:p>
          <a:p>
            <a:r>
              <a:rPr lang="cs-CZ" sz="1800" b="1" dirty="0" smtClean="0"/>
              <a:t>Programy na výrobky s chráněným značením původu (PDO,  PGI, TSG – např. program PK „Kvalitní evropský výrobek)</a:t>
            </a:r>
          </a:p>
          <a:p>
            <a:r>
              <a:rPr lang="cs-CZ" sz="1800" b="1" dirty="0" smtClean="0"/>
              <a:t>Programy informující o kvalitě a značení (národní systémy kvality – v ČR např. Klasa</a:t>
            </a:r>
          </a:p>
          <a:p>
            <a:r>
              <a:rPr lang="cs-CZ" sz="1800" b="1" dirty="0" smtClean="0"/>
              <a:t>Programy zahrnující více výrobků - basket </a:t>
            </a:r>
            <a:r>
              <a:rPr lang="cs-CZ" sz="1800" b="1" dirty="0" err="1" smtClean="0"/>
              <a:t>approach</a:t>
            </a:r>
            <a:r>
              <a:rPr lang="cs-CZ" sz="1800" b="1" dirty="0" smtClean="0"/>
              <a:t> (důraz na větší počet produktů v tzv. košíku – např. uzeniny, sýry)</a:t>
            </a:r>
          </a:p>
          <a:p>
            <a:r>
              <a:rPr lang="cs-CZ" sz="1800" b="1" dirty="0" smtClean="0"/>
              <a:t>Produkty, nikoliv zpracované výrobky</a:t>
            </a:r>
          </a:p>
          <a:p>
            <a:r>
              <a:rPr lang="cs-CZ" sz="1800" b="1" dirty="0" smtClean="0"/>
              <a:t>Programy ve třetích zemích (zdůraznění původu a kvality evropských produktů s ohledem na </a:t>
            </a:r>
            <a:r>
              <a:rPr lang="cs-CZ" sz="1800" b="1" dirty="0" err="1" smtClean="0"/>
              <a:t>vysledovatelnost</a:t>
            </a:r>
            <a:r>
              <a:rPr lang="cs-CZ" sz="1800" b="1" dirty="0" smtClean="0"/>
              <a:t> surovin, přísné hygienické podmínky výrobky, </a:t>
            </a:r>
            <a:r>
              <a:rPr lang="cs-CZ" sz="1800" b="1" dirty="0" err="1" smtClean="0"/>
              <a:t>welfare</a:t>
            </a:r>
            <a:r>
              <a:rPr lang="cs-CZ" sz="1800" b="1" dirty="0" smtClean="0"/>
              <a:t> zvířat, ochranu životního prostředí</a:t>
            </a:r>
          </a:p>
          <a:p>
            <a:pPr>
              <a:buFontTx/>
              <a:buNone/>
            </a:pPr>
            <a:r>
              <a:rPr lang="cs-CZ" sz="2000" dirty="0" smtClean="0"/>
              <a:t> </a:t>
            </a:r>
          </a:p>
          <a:p>
            <a:endParaRPr lang="cs-CZ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>
          <a:xfrm>
            <a:off x="395288" y="1341438"/>
            <a:ext cx="8229600" cy="1143000"/>
          </a:xfrm>
        </p:spPr>
        <p:txBody>
          <a:bodyPr/>
          <a:lstStyle/>
          <a:p>
            <a:r>
              <a:rPr lang="cs-CZ" sz="3200" b="1" dirty="0" smtClean="0"/>
              <a:t>8.</a:t>
            </a:r>
            <a:r>
              <a:rPr lang="cs-CZ" sz="3200" dirty="0" smtClean="0"/>
              <a:t> </a:t>
            </a:r>
            <a:r>
              <a:rPr lang="cs-CZ" sz="3200" b="1" dirty="0" smtClean="0"/>
              <a:t>Novinky v politice </a:t>
            </a:r>
            <a:r>
              <a:rPr lang="cs-CZ" sz="3200" b="1" smtClean="0"/>
              <a:t>propagace EU  </a:t>
            </a:r>
            <a:endParaRPr lang="cs-CZ" sz="3200" dirty="0" smtClean="0"/>
          </a:p>
        </p:txBody>
      </p:sp>
      <p:sp>
        <p:nvSpPr>
          <p:cNvPr id="21507" name="Zástupný symbol pro obsah 2"/>
          <p:cNvSpPr>
            <a:spLocks noGrp="1"/>
          </p:cNvSpPr>
          <p:nvPr>
            <p:ph idx="1"/>
          </p:nvPr>
        </p:nvSpPr>
        <p:spPr>
          <a:xfrm>
            <a:off x="539750" y="2636838"/>
            <a:ext cx="8229600" cy="2879725"/>
          </a:xfrm>
        </p:spPr>
        <p:txBody>
          <a:bodyPr/>
          <a:lstStyle/>
          <a:p>
            <a:pPr>
              <a:buFontTx/>
              <a:buChar char="-"/>
            </a:pPr>
            <a:r>
              <a:rPr lang="cs-CZ" sz="2000" b="1" dirty="0" smtClean="0"/>
              <a:t>CHAFEA - nezávislá agentura vybírající programy – které jsou přímo předkládány do Lucemburku, nikoliv EK do Bruselu </a:t>
            </a:r>
          </a:p>
          <a:p>
            <a:pPr>
              <a:buFontTx/>
              <a:buChar char="-"/>
            </a:pPr>
            <a:r>
              <a:rPr lang="cs-CZ" sz="2000" b="1" dirty="0" smtClean="0"/>
              <a:t>Větší podíl financování ze strany EK</a:t>
            </a:r>
          </a:p>
          <a:p>
            <a:r>
              <a:rPr lang="cs-CZ" sz="2000" b="1" dirty="0" smtClean="0"/>
              <a:t>Omezená role členských států – pouze administrace a kontrola programů, je zcela v kompetenci navrhujících organizací</a:t>
            </a:r>
          </a:p>
          <a:p>
            <a:r>
              <a:rPr lang="cs-CZ" sz="2000" b="1" dirty="0" smtClean="0"/>
              <a:t>Možnost používat značky (</a:t>
            </a:r>
            <a:r>
              <a:rPr lang="cs-CZ" sz="2000" b="1" dirty="0" err="1" smtClean="0"/>
              <a:t>brands</a:t>
            </a:r>
            <a:r>
              <a:rPr lang="cs-CZ" sz="2000" b="1" dirty="0" smtClean="0"/>
              <a:t> – výrobků a výrobců) a informace o původu výrobků</a:t>
            </a:r>
          </a:p>
          <a:p>
            <a:r>
              <a:rPr lang="cs-CZ" sz="2000" b="1" dirty="0" smtClean="0"/>
              <a:t>Více na stránkách: </a:t>
            </a:r>
            <a:r>
              <a:rPr lang="cs-CZ" sz="2000" b="1" dirty="0" smtClean="0">
                <a:hlinkClick r:id="rId2"/>
              </a:rPr>
              <a:t>www.europa.eu</a:t>
            </a:r>
            <a:endParaRPr lang="cs-CZ" sz="2000" b="1" dirty="0" smtClean="0"/>
          </a:p>
          <a:p>
            <a:endParaRPr lang="cs-CZ" sz="2000" b="1" dirty="0" smtClean="0"/>
          </a:p>
          <a:p>
            <a:endParaRPr lang="cs-CZ" sz="2000" b="1" dirty="0" smtClean="0"/>
          </a:p>
          <a:p>
            <a:endParaRPr lang="cs-CZ" sz="2000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916113"/>
            <a:ext cx="8229600" cy="34575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cs-CZ" smtClean="0"/>
          </a:p>
          <a:p>
            <a:pPr algn="ctr" eaLnBrk="1" hangingPunct="1">
              <a:buFontTx/>
              <a:buNone/>
            </a:pPr>
            <a:r>
              <a:rPr lang="cs-CZ" b="1" smtClean="0"/>
              <a:t>Děkuji za pozornost</a:t>
            </a:r>
            <a:endParaRPr lang="cs-CZ" smtClean="0"/>
          </a:p>
          <a:p>
            <a:pPr eaLnBrk="1" hangingPunct="1">
              <a:buFontTx/>
              <a:buNone/>
            </a:pPr>
            <a:endParaRPr lang="cs-CZ" smtClean="0"/>
          </a:p>
          <a:p>
            <a:pPr eaLnBrk="1" hangingPunct="1">
              <a:buFontTx/>
              <a:buNone/>
            </a:pPr>
            <a:endParaRPr lang="cs-CZ" smtClean="0"/>
          </a:p>
        </p:txBody>
      </p:sp>
      <p:pic>
        <p:nvPicPr>
          <p:cNvPr id="22531" name="Obrázek 2" descr="image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738" y="5589588"/>
            <a:ext cx="11144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Obrázek 3" descr="evropska-unie[1]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5516563"/>
            <a:ext cx="2752725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kázka prezentace">
  <a:themeElements>
    <a:clrScheme name="Ukázka prezenta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kázka prezenta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kázka prezenta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kázka prezenta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kázka prezenta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kázka prezenta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kázka prezenta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kázka prezenta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kázka prezenta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kázka prezenta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kázka prezenta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kázka prezenta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kázka prezenta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kázka prezenta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Ukázka prezentace</Template>
  <TotalTime>394</TotalTime>
  <Words>889</Words>
  <Application>Microsoft Office PowerPoint</Application>
  <PresentationFormat>Předvádění na obrazovce (4:3)</PresentationFormat>
  <Paragraphs>107</Paragraphs>
  <Slides>15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7" baseType="lpstr">
      <vt:lpstr>Arial</vt:lpstr>
      <vt:lpstr>Ukázka prezentace</vt:lpstr>
      <vt:lpstr>  EU - Politika propagace zemědělských produktů                         </vt:lpstr>
      <vt:lpstr>Obsah:</vt:lpstr>
      <vt:lpstr>Prezentace aplikace PowerPoint</vt:lpstr>
      <vt:lpstr>  1. Politika propagace EU, její zakotvení    a význam (euro-dimension)   </vt:lpstr>
      <vt:lpstr>2. Kompetentní orgány v členských státech,               role MZe a SZIF </vt:lpstr>
      <vt:lpstr>Role Ministerstva zemědělství  </vt:lpstr>
      <vt:lpstr>  </vt:lpstr>
      <vt:lpstr>  3. Současný platný právní rámec oblasti propagace od r. 2015  </vt:lpstr>
      <vt:lpstr>4. Systém financování</vt:lpstr>
      <vt:lpstr> 5. Seznamy produktů: </vt:lpstr>
      <vt:lpstr>Prezentace aplikace PowerPoint</vt:lpstr>
      <vt:lpstr>6. Roční pracovní program</vt:lpstr>
      <vt:lpstr>7. Preference EU</vt:lpstr>
      <vt:lpstr>8. Novinky v politice propagace EU  </vt:lpstr>
      <vt:lpstr>Prezentace aplikace PowerPoint</vt:lpstr>
    </vt:vector>
  </TitlesOfParts>
  <Company>mze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102. ŽOFÍNSKÉ FÓRUM  „Mají zemědělci a potravináři živit národ,  nebo si jídlo dovezeme?“</dc:title>
  <dc:creator>veselyo</dc:creator>
  <cp:lastModifiedBy>Poláčková Helena Mgr.</cp:lastModifiedBy>
  <cp:revision>46</cp:revision>
  <dcterms:created xsi:type="dcterms:W3CDTF">2010-04-13T06:50:03Z</dcterms:created>
  <dcterms:modified xsi:type="dcterms:W3CDTF">2017-01-04T14:28:36Z</dcterms:modified>
</cp:coreProperties>
</file>