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6"/>
  </p:notesMasterIdLst>
  <p:handoutMasterIdLst>
    <p:handoutMasterId r:id="rId17"/>
  </p:handoutMasterIdLst>
  <p:sldIdLst>
    <p:sldId id="312" r:id="rId2"/>
    <p:sldId id="315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5" r:id="rId12"/>
    <p:sldId id="324" r:id="rId13"/>
    <p:sldId id="327" r:id="rId14"/>
    <p:sldId id="326" r:id="rId15"/>
  </p:sldIdLst>
  <p:sldSz cx="9144000" cy="6858000" type="screen4x3"/>
  <p:notesSz cx="6797675" cy="9926638"/>
  <p:defaultTextStyle>
    <a:defPPr>
      <a:defRPr lang="cs-CZ"/>
    </a:defPPr>
    <a:lvl1pPr algn="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FD8"/>
    <a:srgbClr val="DEE7E1"/>
    <a:srgbClr val="E6EDEA"/>
    <a:srgbClr val="034A31"/>
    <a:srgbClr val="9AB7AD"/>
    <a:srgbClr val="FFE781"/>
    <a:srgbClr val="F77121"/>
    <a:srgbClr val="F365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5356" autoAdjust="0"/>
  </p:normalViewPr>
  <p:slideViewPr>
    <p:cSldViewPr>
      <p:cViewPr varScale="1">
        <p:scale>
          <a:sx n="111" d="100"/>
          <a:sy n="111" d="100"/>
        </p:scale>
        <p:origin x="83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-3774" y="-102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t" anchorCtr="0" compatLnSpc="1">
            <a:prstTxWarp prst="textNoShape">
              <a:avLst/>
            </a:prstTxWarp>
          </a:bodyPr>
          <a:lstStyle>
            <a:lvl1pPr algn="l" defTabSz="949325">
              <a:defRPr sz="1300">
                <a:latin typeface="Times New Roman" pitchFamily="18" charset="0"/>
              </a:defRPr>
            </a:lvl1pPr>
          </a:lstStyle>
          <a:p>
            <a:endParaRPr lang="cs-CZ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098" y="0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t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Times New Roman" pitchFamily="18" charset="0"/>
              </a:defRPr>
            </a:lvl1pPr>
          </a:lstStyle>
          <a:p>
            <a:endParaRPr lang="cs-CZ"/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242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b" anchorCtr="0" compatLnSpc="1">
            <a:prstTxWarp prst="textNoShape">
              <a:avLst/>
            </a:prstTxWarp>
          </a:bodyPr>
          <a:lstStyle>
            <a:lvl1pPr algn="l" defTabSz="949325">
              <a:defRPr sz="1300">
                <a:latin typeface="Times New Roman" pitchFamily="18" charset="0"/>
              </a:defRPr>
            </a:lvl1pPr>
          </a:lstStyle>
          <a:p>
            <a:endParaRPr lang="cs-CZ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098" y="9428242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b" anchorCtr="0" compatLnSpc="1">
            <a:prstTxWarp prst="textNoShape">
              <a:avLst/>
            </a:prstTxWarp>
          </a:bodyPr>
          <a:lstStyle>
            <a:lvl1pPr defTabSz="949325">
              <a:defRPr sz="1300">
                <a:latin typeface="Times New Roman" pitchFamily="18" charset="0"/>
              </a:defRPr>
            </a:lvl1pPr>
          </a:lstStyle>
          <a:p>
            <a:fld id="{CE5FBDE2-885C-4726-B443-C9322E5756F0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2843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t" anchorCtr="0" compatLnSpc="1">
            <a:prstTxWarp prst="textNoShape">
              <a:avLst/>
            </a:prstTxWarp>
          </a:bodyPr>
          <a:lstStyle>
            <a:lvl1pPr algn="l" defTabSz="949325">
              <a:defRPr sz="1300"/>
            </a:lvl1pPr>
          </a:lstStyle>
          <a:p>
            <a:endParaRPr lang="cs-CZ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717" y="0"/>
            <a:ext cx="2944958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t" anchorCtr="0" compatLnSpc="1">
            <a:prstTxWarp prst="textNoShape">
              <a:avLst/>
            </a:prstTxWarp>
          </a:bodyPr>
          <a:lstStyle>
            <a:lvl1pPr defTabSz="949325">
              <a:defRPr sz="1300"/>
            </a:lvl1pPr>
          </a:lstStyle>
          <a:p>
            <a:endParaRPr lang="cs-CZ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7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141" y="4715710"/>
            <a:ext cx="4985393" cy="4466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417"/>
            <a:ext cx="2944958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b" anchorCtr="0" compatLnSpc="1">
            <a:prstTxWarp prst="textNoShape">
              <a:avLst/>
            </a:prstTxWarp>
          </a:bodyPr>
          <a:lstStyle>
            <a:lvl1pPr algn="l" defTabSz="949325">
              <a:defRPr sz="1300"/>
            </a:lvl1pPr>
          </a:lstStyle>
          <a:p>
            <a:endParaRPr lang="cs-CZ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717" y="9431417"/>
            <a:ext cx="2944958" cy="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1" tIns="47415" rIns="94831" bIns="47415" numCol="1" anchor="b" anchorCtr="0" compatLnSpc="1">
            <a:prstTxWarp prst="textNoShape">
              <a:avLst/>
            </a:prstTxWarp>
          </a:bodyPr>
          <a:lstStyle>
            <a:lvl1pPr defTabSz="949325">
              <a:defRPr sz="1300"/>
            </a:lvl1pPr>
          </a:lstStyle>
          <a:p>
            <a:fld id="{BB36FAEE-06C7-45A5-856D-D49D10ECC736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0069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686567-1CC9-442D-8E41-DA223280D722}" type="slidenum">
              <a:rPr lang="cs-CZ"/>
              <a:pPr/>
              <a:t>1</a:t>
            </a:fld>
            <a:endParaRPr lang="cs-CZ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606" y="4715710"/>
            <a:ext cx="5438464" cy="4466511"/>
          </a:xfrm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1176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dirty="0" smtClean="0">
                <a:solidFill>
                  <a:srgbClr val="C00000"/>
                </a:solidFill>
              </a:rPr>
              <a:t>Pro fin</a:t>
            </a:r>
            <a:r>
              <a:rPr lang="cs-CZ" dirty="0" smtClean="0">
                <a:solidFill>
                  <a:srgbClr val="FF0000"/>
                </a:solidFill>
              </a:rPr>
              <a:t>ální </a:t>
            </a:r>
            <a:r>
              <a:rPr lang="cs-CZ" dirty="0" smtClean="0">
                <a:solidFill>
                  <a:srgbClr val="C00000"/>
                </a:solidFill>
              </a:rPr>
              <a:t>prezentaci lze použít alternativně šablonu snímku bez loga nebo šablonu snímku s logem</a:t>
            </a:r>
            <a:r>
              <a:rPr lang="cs-CZ" dirty="0" smtClean="0">
                <a:solidFill>
                  <a:srgbClr val="FF0000"/>
                </a:solidFill>
              </a:rPr>
              <a:t>.</a:t>
            </a:r>
            <a:endParaRPr lang="cs-CZ" dirty="0" smtClean="0"/>
          </a:p>
          <a:p>
            <a:endParaRPr lang="cs-CZ" dirty="0" smtClean="0">
              <a:solidFill>
                <a:srgbClr val="FF0000"/>
              </a:solidFill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6FAEE-06C7-45A5-856D-D49D10ECC736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0886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ppt_hlavni stran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323528" y="2132856"/>
            <a:ext cx="6002829" cy="444216"/>
          </a:xfrm>
        </p:spPr>
        <p:txBody>
          <a:bodyPr anchor="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76000"/>
            <a:ext cx="7920000" cy="432000"/>
          </a:xfrm>
        </p:spPr>
        <p:txBody>
          <a:bodyPr/>
          <a:lstStyle>
            <a:lvl1pPr algn="l">
              <a:defRPr>
                <a:latin typeface="+mj-lt"/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0000" y="2088000"/>
            <a:ext cx="7920000" cy="3960440"/>
          </a:xfrm>
        </p:spPr>
        <p:txBody>
          <a:bodyPr/>
          <a:lstStyle>
            <a:lvl1pPr algn="l">
              <a:defRPr sz="1600">
                <a:latin typeface="+mj-lt"/>
              </a:defRPr>
            </a:lvl1pPr>
            <a:lvl2pPr algn="l">
              <a:defRPr sz="1400">
                <a:latin typeface="+mj-lt"/>
              </a:defRPr>
            </a:lvl2pPr>
            <a:lvl3pPr algn="l">
              <a:defRPr sz="1400">
                <a:latin typeface="+mj-lt"/>
              </a:defRPr>
            </a:lvl3pPr>
            <a:lvl4pPr algn="l">
              <a:defRPr sz="1200">
                <a:latin typeface="+mj-lt"/>
              </a:defRPr>
            </a:lvl4pPr>
            <a:lvl5pPr algn="l">
              <a:defRPr sz="1100">
                <a:latin typeface="+mj-lt"/>
              </a:defRPr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76000"/>
            <a:ext cx="7920000" cy="4320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6000" tIns="82800" rIns="126000" bIns="8280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cs-CZ" b="1" dirty="0">
                <a:solidFill>
                  <a:srgbClr val="21511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20000" y="2204864"/>
            <a:ext cx="3978275" cy="3816424"/>
          </a:xfrm>
        </p:spPr>
        <p:txBody>
          <a:bodyPr/>
          <a:lstStyle>
            <a:lvl1pPr>
              <a:defRPr sz="16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100">
                <a:latin typeface="+mj-lt"/>
              </a:defRPr>
            </a:lvl4pPr>
            <a:lvl5pPr>
              <a:defRPr sz="11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752000" y="2204864"/>
            <a:ext cx="3978275" cy="3816424"/>
          </a:xfrm>
        </p:spPr>
        <p:txBody>
          <a:bodyPr/>
          <a:lstStyle>
            <a:lvl1pPr>
              <a:defRPr sz="1600" b="0">
                <a:latin typeface="+mj-lt"/>
              </a:defRPr>
            </a:lvl1pPr>
            <a:lvl2pPr>
              <a:defRPr lang="cs-CZ" sz="1400" dirty="0" smtClean="0">
                <a:solidFill>
                  <a:srgbClr val="215112"/>
                </a:solidFill>
                <a:latin typeface="+mj-lt"/>
              </a:defRPr>
            </a:lvl2pPr>
            <a:lvl3pPr>
              <a:defRPr lang="cs-CZ" sz="1200" dirty="0" smtClean="0">
                <a:solidFill>
                  <a:schemeClr val="tx1"/>
                </a:solidFill>
                <a:latin typeface="+mj-lt"/>
              </a:defRPr>
            </a:lvl3pPr>
            <a:lvl4pPr>
              <a:defRPr lang="cs-CZ" sz="1100" dirty="0" smtClean="0">
                <a:solidFill>
                  <a:schemeClr val="tx1"/>
                </a:solidFill>
                <a:latin typeface="+mj-lt"/>
              </a:defRPr>
            </a:lvl4pPr>
            <a:lvl5pPr>
              <a:defRPr lang="cs-CZ" sz="1100" dirty="0">
                <a:solidFill>
                  <a:schemeClr val="tx1"/>
                </a:solidFill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marL="742950" lvl="1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36523"/>
              </a:buClr>
              <a:buSzPct val="70000"/>
              <a:buFont typeface="Wingdings" pitchFamily="2" charset="2"/>
              <a:buChar char="n"/>
            </a:pPr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marL="2057400" lvl="4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85000"/>
              <a:buFont typeface="Wingdings" pitchFamily="2" charset="2"/>
            </a:pPr>
            <a:r>
              <a:rPr lang="cs-CZ" dirty="0" smtClean="0"/>
              <a:t>Pátá úroveň</a:t>
            </a:r>
            <a:endParaRPr lang="cs-CZ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76000"/>
            <a:ext cx="7920000" cy="4320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6000" tIns="82800" rIns="126000" bIns="8280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cs-CZ" b="1">
                <a:solidFill>
                  <a:srgbClr val="21511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55576" y="2213174"/>
            <a:ext cx="3741812" cy="639762"/>
          </a:xfrm>
        </p:spPr>
        <p:txBody>
          <a:bodyPr anchor="b"/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755576" y="2852935"/>
            <a:ext cx="3741812" cy="3168353"/>
          </a:xfrm>
        </p:spPr>
        <p:txBody>
          <a:bodyPr/>
          <a:lstStyle>
            <a:lvl1pPr>
              <a:defRPr sz="16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100">
                <a:latin typeface="+mj-lt"/>
              </a:defRPr>
            </a:lvl4pPr>
            <a:lvl5pPr>
              <a:defRPr sz="11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2213174"/>
            <a:ext cx="3959423" cy="639762"/>
          </a:xfrm>
        </p:spPr>
        <p:txBody>
          <a:bodyPr anchor="b"/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852935"/>
            <a:ext cx="3959423" cy="3168353"/>
          </a:xfrm>
        </p:spPr>
        <p:txBody>
          <a:bodyPr/>
          <a:lstStyle>
            <a:lvl1pPr>
              <a:defRPr sz="16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200">
                <a:latin typeface="+mj-lt"/>
              </a:defRPr>
            </a:lvl3pPr>
            <a:lvl4pPr>
              <a:defRPr sz="1100">
                <a:latin typeface="+mj-lt"/>
              </a:defRPr>
            </a:lvl4pPr>
            <a:lvl5pPr>
              <a:defRPr sz="11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76000"/>
            <a:ext cx="7920000" cy="43200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6000" tIns="82800" rIns="126000" bIns="8280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cs-CZ" b="1">
                <a:solidFill>
                  <a:srgbClr val="21511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524000"/>
            <a:ext cx="81089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785813" y="931863"/>
            <a:ext cx="351155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6000" tIns="82800" rIns="126000" bIns="8280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cs-CZ" dirty="0" smtClean="0"/>
          </a:p>
        </p:txBody>
      </p:sp>
      <p:pic>
        <p:nvPicPr>
          <p:cNvPr id="14" name="Obrázek 13" descr="ppt_hlavni strana2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  <p:sldLayoutId id="2147483654" r:id="rId4"/>
    <p:sldLayoutId id="2147483655" r:id="rId5"/>
    <p:sldLayoutId id="2147483656" r:id="rId6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21511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A373E"/>
        </a:buClr>
        <a:buSzPct val="90000"/>
        <a:buFont typeface="Wingdings" pitchFamily="2" charset="2"/>
        <a:defRPr sz="2400">
          <a:solidFill>
            <a:srgbClr val="F36523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36523"/>
        </a:buClr>
        <a:buSzPct val="70000"/>
        <a:buFont typeface="Wingdings" pitchFamily="2" charset="2"/>
        <a:buChar char="n"/>
        <a:defRPr sz="2000">
          <a:solidFill>
            <a:srgbClr val="21511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A373E"/>
        </a:buClr>
        <a:buFont typeface="Wingdings" pitchFamily="2" charset="2"/>
        <a:buChar char="§"/>
        <a:defRPr sz="20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defRPr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A373E"/>
        </a:buClr>
        <a:buSzPct val="85000"/>
        <a:buFont typeface="Wingdings" pitchFamily="2" charset="2"/>
        <a:defRPr sz="16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2A373E"/>
        </a:buClr>
        <a:buSzPct val="85000"/>
        <a:buFont typeface="Wingdings" pitchFamily="2" charset="2"/>
        <a:defRPr sz="16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2A373E"/>
        </a:buClr>
        <a:buSzPct val="85000"/>
        <a:buFont typeface="Wingdings" pitchFamily="2" charset="2"/>
        <a:defRPr sz="16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2A373E"/>
        </a:buClr>
        <a:buSzPct val="85000"/>
        <a:buFont typeface="Wingdings" pitchFamily="2" charset="2"/>
        <a:defRPr sz="16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2A373E"/>
        </a:buClr>
        <a:buSzPct val="85000"/>
        <a:buFont typeface="Wingdings" pitchFamily="2" charset="2"/>
        <a:defRPr sz="1600">
          <a:solidFill>
            <a:schemeClr val="tx1"/>
          </a:solidFill>
          <a:latin typeface="Arial" charset="0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zif.cz/cs/eu-propagace-zemedelskych-produktu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3041650" y="3360738"/>
            <a:ext cx="4044950" cy="33655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/>
            <a:endParaRPr lang="cs-CZ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79512" y="2132856"/>
            <a:ext cx="7697204" cy="1367546"/>
          </a:xfrm>
        </p:spPr>
        <p:txBody>
          <a:bodyPr/>
          <a:lstStyle/>
          <a:p>
            <a:r>
              <a:rPr lang="cs-CZ" dirty="0" smtClean="0"/>
              <a:t>Administrace propagačních opatření spolufinancovaných </a:t>
            </a:r>
            <a:br>
              <a:rPr lang="cs-CZ" dirty="0" smtClean="0"/>
            </a:br>
            <a:r>
              <a:rPr lang="cs-CZ" dirty="0" smtClean="0"/>
              <a:t>EU v České republice</a:t>
            </a:r>
            <a:br>
              <a:rPr lang="cs-CZ" dirty="0" smtClean="0"/>
            </a:br>
            <a:r>
              <a:rPr lang="cs-CZ" sz="1400" dirty="0" smtClean="0"/>
              <a:t>Mgr. Helena Poláčková</a:t>
            </a:r>
            <a:br>
              <a:rPr lang="cs-CZ" sz="1400" dirty="0" smtClean="0"/>
            </a:br>
            <a:r>
              <a:rPr lang="cs-CZ" sz="1400" dirty="0"/>
              <a:t>Oddělení dotací včelařských opatření, cukru a propagace </a:t>
            </a:r>
            <a:r>
              <a:rPr lang="cs-CZ" sz="1400" dirty="0" smtClean="0"/>
              <a:t/>
            </a:r>
            <a:br>
              <a:rPr lang="cs-CZ" sz="1400" dirty="0" smtClean="0"/>
            </a:br>
            <a:r>
              <a:rPr lang="cs-CZ" sz="1400" dirty="0" smtClean="0"/>
              <a:t>Státní zemědělský intervenční fond</a:t>
            </a:r>
            <a:endParaRPr lang="cs-CZ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63784"/>
            <a:ext cx="1067184" cy="444216"/>
          </a:xfrm>
        </p:spPr>
        <p:txBody>
          <a:bodyPr/>
          <a:lstStyle/>
          <a:p>
            <a:r>
              <a:rPr lang="cs-CZ" dirty="0" smtClean="0"/>
              <a:t>Obsah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AutoNum type="arabicPeriod"/>
            </a:pPr>
            <a:r>
              <a:rPr lang="cs-CZ" dirty="0" smtClean="0"/>
              <a:t>Propagační opatření pro zemědělské produkty spolufinancovaná EU</a:t>
            </a:r>
          </a:p>
          <a:p>
            <a:pPr algn="just">
              <a:lnSpc>
                <a:spcPct val="150000"/>
              </a:lnSpc>
              <a:buAutoNum type="arabicPeriod"/>
            </a:pPr>
            <a:r>
              <a:rPr lang="cs-CZ" dirty="0" smtClean="0"/>
              <a:t>Kdo může podat žádost o program</a:t>
            </a:r>
          </a:p>
          <a:p>
            <a:pPr algn="just">
              <a:lnSpc>
                <a:spcPct val="150000"/>
              </a:lnSpc>
              <a:buAutoNum type="arabicPeriod"/>
            </a:pPr>
            <a:r>
              <a:rPr lang="cs-CZ" dirty="0"/>
              <a:t>Co je možné propagovat</a:t>
            </a:r>
          </a:p>
          <a:p>
            <a:pPr algn="just">
              <a:lnSpc>
                <a:spcPct val="150000"/>
              </a:lnSpc>
              <a:buAutoNum type="arabicPeriod"/>
            </a:pPr>
            <a:r>
              <a:rPr lang="cs-CZ" dirty="0"/>
              <a:t>Uvádění původu </a:t>
            </a:r>
            <a:r>
              <a:rPr lang="cs-CZ" dirty="0" smtClean="0"/>
              <a:t>a obchodních značek produktů</a:t>
            </a:r>
          </a:p>
          <a:p>
            <a:pPr algn="just">
              <a:lnSpc>
                <a:spcPct val="150000"/>
              </a:lnSpc>
              <a:buAutoNum type="arabicPeriod"/>
            </a:pPr>
            <a:r>
              <a:rPr lang="cs-CZ" dirty="0" smtClean="0"/>
              <a:t>Kompetence </a:t>
            </a:r>
            <a:r>
              <a:rPr lang="cs-CZ" dirty="0"/>
              <a:t>SZIF v rámci propagačních </a:t>
            </a:r>
            <a:r>
              <a:rPr lang="cs-CZ" dirty="0" smtClean="0"/>
              <a:t>opatření</a:t>
            </a:r>
          </a:p>
          <a:p>
            <a:pPr algn="just">
              <a:lnSpc>
                <a:spcPct val="150000"/>
              </a:lnSpc>
              <a:buAutoNum type="arabicPeriod"/>
            </a:pPr>
            <a:r>
              <a:rPr lang="cs-CZ" dirty="0"/>
              <a:t>Aktuální programy žadatelů z </a:t>
            </a:r>
            <a:r>
              <a:rPr lang="cs-CZ" dirty="0" smtClean="0"/>
              <a:t>ČR</a:t>
            </a:r>
          </a:p>
          <a:p>
            <a:pPr marL="0" indent="0" algn="just">
              <a:lnSpc>
                <a:spcPct val="150000"/>
              </a:lnSpc>
            </a:pPr>
            <a:endParaRPr lang="cs-CZ" dirty="0"/>
          </a:p>
          <a:p>
            <a:pPr algn="just">
              <a:lnSpc>
                <a:spcPct val="150000"/>
              </a:lnSpc>
              <a:buAutoNum type="arabicPeriod"/>
            </a:pPr>
            <a:endParaRPr lang="cs-CZ" dirty="0"/>
          </a:p>
          <a:p>
            <a:endParaRPr lang="cs-CZ" dirty="0"/>
          </a:p>
        </p:txBody>
      </p:sp>
      <p:sp>
        <p:nvSpPr>
          <p:cNvPr id="4" name="AutoShape 2" descr="Výsledek obrázku pro enjoy it from europe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7" name="Obrázek 6" descr="https://ec.europa.eu/chafea/agri/sites/chafea/files/enjoy-signature-bottom_en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565" y="3450188"/>
            <a:ext cx="1702435" cy="2627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7542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8397" y="1325284"/>
            <a:ext cx="6583117" cy="582716"/>
          </a:xfrm>
        </p:spPr>
        <p:txBody>
          <a:bodyPr/>
          <a:lstStyle/>
          <a:p>
            <a:pPr algn="just">
              <a:lnSpc>
                <a:spcPct val="150000"/>
              </a:lnSpc>
              <a:buAutoNum type="arabicPeriod"/>
            </a:pPr>
            <a:r>
              <a:rPr lang="cs-CZ" dirty="0" smtClean="0"/>
              <a:t> Propagační </a:t>
            </a:r>
            <a:r>
              <a:rPr lang="cs-CZ" dirty="0"/>
              <a:t>opatření pro zemědělské produkty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 smtClean="0"/>
              <a:t>nová propagační politika vstoupila </a:t>
            </a:r>
            <a:r>
              <a:rPr lang="cs-CZ" dirty="0"/>
              <a:t>v platnost </a:t>
            </a:r>
            <a:r>
              <a:rPr lang="cs-CZ" b="1" dirty="0"/>
              <a:t>od </a:t>
            </a:r>
            <a:r>
              <a:rPr lang="cs-CZ" b="1" dirty="0" smtClean="0"/>
              <a:t>01.12.2015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 smtClean="0"/>
              <a:t>Roční </a:t>
            </a:r>
            <a:r>
              <a:rPr lang="cs-CZ" b="1" dirty="0"/>
              <a:t>pracovní program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/>
              <a:t>Výzva k předkládání programů </a:t>
            </a:r>
            <a:r>
              <a:rPr lang="cs-CZ" sz="1600" dirty="0" smtClean="0">
                <a:solidFill>
                  <a:srgbClr val="F36523"/>
                </a:solidFill>
              </a:rPr>
              <a:t>žadateli </a:t>
            </a:r>
            <a:r>
              <a:rPr lang="cs-CZ" sz="1600" dirty="0">
                <a:solidFill>
                  <a:srgbClr val="F36523"/>
                </a:solidFill>
              </a:rPr>
              <a:t>agentuře CHAFEA elektronicky – </a:t>
            </a:r>
            <a:r>
              <a:rPr lang="cs-CZ" sz="1600" b="1" dirty="0">
                <a:solidFill>
                  <a:srgbClr val="F36523"/>
                </a:solidFill>
              </a:rPr>
              <a:t>zjednodušení žádosti </a:t>
            </a:r>
            <a:r>
              <a:rPr lang="cs-CZ" sz="1600" dirty="0">
                <a:solidFill>
                  <a:srgbClr val="F36523"/>
                </a:solidFill>
              </a:rPr>
              <a:t>– max. 70 stran, </a:t>
            </a:r>
            <a:r>
              <a:rPr lang="cs-CZ" sz="1600" b="1" dirty="0">
                <a:solidFill>
                  <a:srgbClr val="F36523"/>
                </a:solidFill>
              </a:rPr>
              <a:t>1 x ročně</a:t>
            </a:r>
          </a:p>
          <a:p>
            <a:pPr marL="342900" lvl="1" indent="-342900" algn="just">
              <a:lnSpc>
                <a:spcPct val="150000"/>
              </a:lnSpc>
              <a:buClr>
                <a:srgbClr val="2A373E"/>
              </a:buClr>
              <a:buSzPct val="90000"/>
              <a:buFont typeface="Arial" pitchFamily="34" charset="0"/>
              <a:buChar char="•"/>
            </a:pPr>
            <a:r>
              <a:rPr lang="cs-CZ" sz="1600" dirty="0">
                <a:solidFill>
                  <a:srgbClr val="F36523"/>
                </a:solidFill>
              </a:rPr>
              <a:t>jednoduché x složené (multinárodní programy) – odlišný způsob administrace a výše spolufinancování EU</a:t>
            </a:r>
          </a:p>
          <a:p>
            <a:pPr marL="342900" lvl="1" indent="-342900" algn="just">
              <a:lnSpc>
                <a:spcPct val="150000"/>
              </a:lnSpc>
              <a:buClr>
                <a:srgbClr val="2A373E"/>
              </a:buClr>
              <a:buSzPct val="90000"/>
              <a:buFont typeface="Arial" pitchFamily="34" charset="0"/>
              <a:buChar char="•"/>
            </a:pPr>
            <a:r>
              <a:rPr lang="cs-CZ" sz="1600" b="1" dirty="0">
                <a:solidFill>
                  <a:srgbClr val="F36523"/>
                </a:solidFill>
              </a:rPr>
              <a:t>spolufinancování EU </a:t>
            </a:r>
            <a:r>
              <a:rPr lang="cs-CZ" sz="1600" dirty="0">
                <a:solidFill>
                  <a:srgbClr val="F36523"/>
                </a:solidFill>
              </a:rPr>
              <a:t>– jednoduché programy - </a:t>
            </a:r>
            <a:r>
              <a:rPr lang="cs-CZ" sz="1600" b="1" dirty="0">
                <a:solidFill>
                  <a:srgbClr val="F36523"/>
                </a:solidFill>
              </a:rPr>
              <a:t>70%</a:t>
            </a:r>
            <a:r>
              <a:rPr lang="cs-CZ" sz="1600" dirty="0">
                <a:solidFill>
                  <a:srgbClr val="F36523"/>
                </a:solidFill>
              </a:rPr>
              <a:t> na vnitřním trhu, </a:t>
            </a:r>
            <a:r>
              <a:rPr lang="cs-CZ" sz="1600" b="1" dirty="0">
                <a:solidFill>
                  <a:srgbClr val="F36523"/>
                </a:solidFill>
              </a:rPr>
              <a:t>80%</a:t>
            </a:r>
            <a:r>
              <a:rPr lang="cs-CZ" sz="1600" dirty="0">
                <a:solidFill>
                  <a:srgbClr val="F36523"/>
                </a:solidFill>
              </a:rPr>
              <a:t> ve třetích zemích, složené programy – </a:t>
            </a:r>
            <a:r>
              <a:rPr lang="cs-CZ" sz="1600" b="1" dirty="0">
                <a:solidFill>
                  <a:srgbClr val="F36523"/>
                </a:solidFill>
              </a:rPr>
              <a:t>80%</a:t>
            </a:r>
            <a:r>
              <a:rPr lang="cs-CZ" sz="1600" dirty="0">
                <a:solidFill>
                  <a:srgbClr val="F36523"/>
                </a:solidFill>
              </a:rPr>
              <a:t>; zbývající část hradí žadatel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/>
          </a:p>
          <a:p>
            <a:pPr>
              <a:buFontTx/>
              <a:buChar char="-"/>
            </a:pPr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9948288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63784"/>
            <a:ext cx="6257707" cy="444216"/>
          </a:xfrm>
        </p:spPr>
        <p:txBody>
          <a:bodyPr/>
          <a:lstStyle/>
          <a:p>
            <a:r>
              <a:rPr lang="cs-CZ" dirty="0"/>
              <a:t>Propagační opatření pro zemědělské produkty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možnost </a:t>
            </a:r>
            <a:r>
              <a:rPr lang="cs-CZ" b="1" dirty="0"/>
              <a:t>uvádění obchodních značek a původu </a:t>
            </a:r>
            <a:r>
              <a:rPr lang="cs-CZ" b="1" dirty="0" smtClean="0"/>
              <a:t>produktů</a:t>
            </a:r>
          </a:p>
          <a:p>
            <a:pPr marL="342900" lvl="1" indent="-342900" algn="just">
              <a:lnSpc>
                <a:spcPct val="150000"/>
              </a:lnSpc>
              <a:buClr>
                <a:srgbClr val="2A373E"/>
              </a:buClr>
              <a:buSzPct val="90000"/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F36523"/>
                </a:solidFill>
              </a:rPr>
              <a:t>záloha na realizaci programu </a:t>
            </a:r>
            <a:r>
              <a:rPr lang="cs-CZ" sz="1600" dirty="0">
                <a:solidFill>
                  <a:srgbClr val="F36523"/>
                </a:solidFill>
              </a:rPr>
              <a:t>ve výši 20% finančního příspěvku EU, žádost do 30 dnů od podpisu smlouvy, podmíněno složení záruky ve stejné výši (hotovost i bankovní)</a:t>
            </a:r>
          </a:p>
          <a:p>
            <a:pPr algn="just">
              <a:lnSpc>
                <a:spcPct val="150000"/>
              </a:lnSpc>
              <a:buClr>
                <a:srgbClr val="F36523"/>
              </a:buClr>
              <a:buFont typeface="Arial" panose="020B0604020202020204" pitchFamily="34" charset="0"/>
              <a:buChar char="•"/>
            </a:pPr>
            <a:r>
              <a:rPr lang="cs-CZ" dirty="0"/>
              <a:t>platby v rámci programů nově </a:t>
            </a:r>
            <a:r>
              <a:rPr lang="cs-CZ" b="1" dirty="0"/>
              <a:t>1x ročně </a:t>
            </a:r>
            <a:r>
              <a:rPr lang="cs-CZ" dirty="0"/>
              <a:t>na základě žádosti</a:t>
            </a:r>
          </a:p>
          <a:p>
            <a:pPr marL="342900" lvl="1" indent="-342900" algn="just">
              <a:lnSpc>
                <a:spcPct val="150000"/>
              </a:lnSpc>
              <a:buSzPct val="90000"/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F36523"/>
                </a:solidFill>
              </a:rPr>
              <a:t>evaluace programu </a:t>
            </a:r>
            <a:r>
              <a:rPr lang="cs-CZ" sz="1600" dirty="0">
                <a:solidFill>
                  <a:srgbClr val="F36523"/>
                </a:solidFill>
              </a:rPr>
              <a:t>- kritéria pro hodnocení daného programu musí mít již jeho návrh, další informace viz čl. 22 NK 2015/1831 </a:t>
            </a:r>
            <a:endParaRPr lang="cs-CZ" sz="1600" dirty="0" smtClean="0">
              <a:solidFill>
                <a:srgbClr val="F36523"/>
              </a:solidFill>
            </a:endParaRPr>
          </a:p>
          <a:p>
            <a:pPr marL="342900" lvl="1" indent="-342900" algn="just">
              <a:lnSpc>
                <a:spcPct val="150000"/>
              </a:lnSpc>
              <a:buSzPct val="90000"/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rgbClr val="F36523"/>
                </a:solidFill>
              </a:rPr>
              <a:t>Hodnocení nezávislými </a:t>
            </a:r>
            <a:r>
              <a:rPr lang="cs-CZ" sz="1600" dirty="0">
                <a:solidFill>
                  <a:srgbClr val="F36523"/>
                </a:solidFill>
              </a:rPr>
              <a:t>experty, poté rozhodnutí Komise a podpis smlouvy – lze odložit až o 6 měsíců</a:t>
            </a:r>
          </a:p>
          <a:p>
            <a:pPr marL="342900" lvl="1" indent="-342900" algn="just">
              <a:lnSpc>
                <a:spcPct val="150000"/>
              </a:lnSpc>
              <a:buSzPct val="90000"/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rgbClr val="F36523"/>
                </a:solidFill>
              </a:rPr>
              <a:t>před podpisem smlouvy </a:t>
            </a:r>
            <a:r>
              <a:rPr lang="cs-CZ" sz="1600" b="1" dirty="0">
                <a:solidFill>
                  <a:srgbClr val="F36523"/>
                </a:solidFill>
              </a:rPr>
              <a:t>není nutné skládat záruku</a:t>
            </a:r>
          </a:p>
          <a:p>
            <a:pPr>
              <a:buFont typeface="Arial" panose="020B0604020202020204" pitchFamily="34" charset="0"/>
              <a:buChar char="•"/>
            </a:pPr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652523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63784"/>
            <a:ext cx="4712413" cy="444216"/>
          </a:xfrm>
        </p:spPr>
        <p:txBody>
          <a:bodyPr/>
          <a:lstStyle/>
          <a:p>
            <a:r>
              <a:rPr lang="cs-CZ" dirty="0"/>
              <a:t>Kdo může podat žádost o program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 algn="just">
              <a:lnSpc>
                <a:spcPct val="150000"/>
              </a:lnSpc>
              <a:buClr>
                <a:srgbClr val="034A31"/>
              </a:buClr>
              <a:buNone/>
            </a:pPr>
            <a:r>
              <a:rPr lang="cs-CZ" sz="1600" b="1" dirty="0">
                <a:solidFill>
                  <a:srgbClr val="F36523"/>
                </a:solidFill>
              </a:rPr>
              <a:t>Způsobilí žadatelé </a:t>
            </a:r>
          </a:p>
          <a:p>
            <a:pPr marL="342000" lvl="1" algn="just">
              <a:lnSpc>
                <a:spcPct val="150000"/>
              </a:lnSpc>
              <a:buClr>
                <a:srgbClr val="034A31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rgbClr val="F36523"/>
                </a:solidFill>
              </a:rPr>
              <a:t>oborové, mezioborové organizace</a:t>
            </a:r>
          </a:p>
          <a:p>
            <a:pPr marL="342000" lvl="1" algn="just">
              <a:lnSpc>
                <a:spcPct val="150000"/>
              </a:lnSpc>
              <a:buClr>
                <a:srgbClr val="034A31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rgbClr val="F36523"/>
                </a:solidFill>
              </a:rPr>
              <a:t>organizace producentů a sdružení organizací producentů</a:t>
            </a:r>
          </a:p>
          <a:p>
            <a:pPr marL="342000" lvl="1" algn="just">
              <a:lnSpc>
                <a:spcPct val="150000"/>
              </a:lnSpc>
              <a:buClr>
                <a:srgbClr val="034A31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rgbClr val="F36523"/>
                </a:solidFill>
              </a:rPr>
              <a:t>subjekty </a:t>
            </a:r>
            <a:r>
              <a:rPr lang="cs-CZ" sz="1600" dirty="0" err="1">
                <a:solidFill>
                  <a:srgbClr val="F36523"/>
                </a:solidFill>
              </a:rPr>
              <a:t>zemědělsko</a:t>
            </a:r>
            <a:r>
              <a:rPr lang="cs-CZ" sz="1600" dirty="0">
                <a:solidFill>
                  <a:srgbClr val="F36523"/>
                </a:solidFill>
              </a:rPr>
              <a:t>–potravinářského odvětví (pokud byly pověřeny ČS výkonem veřejné služby v oblasti propagace a informování o zemědělských produktech)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6258070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63784"/>
            <a:ext cx="3404362" cy="444216"/>
          </a:xfrm>
        </p:spPr>
        <p:txBody>
          <a:bodyPr/>
          <a:lstStyle/>
          <a:p>
            <a:r>
              <a:rPr lang="cs-CZ" dirty="0"/>
              <a:t>Co je možné propagovat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algn="just">
              <a:lnSpc>
                <a:spcPct val="150000"/>
              </a:lnSpc>
              <a:buClr>
                <a:srgbClr val="2A373E"/>
              </a:buClr>
              <a:buSzPct val="90000"/>
              <a:buFont typeface="Arial" pitchFamily="34" charset="0"/>
              <a:buChar char="•"/>
              <a:defRPr/>
            </a:pPr>
            <a:r>
              <a:rPr lang="cs-CZ" b="1" dirty="0">
                <a:solidFill>
                  <a:srgbClr val="F36523"/>
                </a:solidFill>
              </a:rPr>
              <a:t>zemědělské produkty </a:t>
            </a:r>
            <a:r>
              <a:rPr lang="cs-CZ" dirty="0">
                <a:solidFill>
                  <a:srgbClr val="F36523"/>
                </a:solidFill>
              </a:rPr>
              <a:t>uvedené v seznamu v příloze I Smlouvy o fungování EU, s výjimkou tabáku</a:t>
            </a:r>
          </a:p>
          <a:p>
            <a:pPr marL="0" lvl="1" indent="0" algn="just">
              <a:lnSpc>
                <a:spcPct val="150000"/>
              </a:lnSpc>
              <a:buClr>
                <a:srgbClr val="2A373E"/>
              </a:buClr>
              <a:buSzPct val="90000"/>
              <a:buNone/>
              <a:defRPr/>
            </a:pPr>
            <a:r>
              <a:rPr lang="cs-CZ" b="1" dirty="0">
                <a:solidFill>
                  <a:srgbClr val="F36523"/>
                </a:solidFill>
              </a:rPr>
              <a:t>Výrobky</a:t>
            </a:r>
            <a:r>
              <a:rPr lang="cs-CZ" dirty="0">
                <a:solidFill>
                  <a:srgbClr val="F36523"/>
                </a:solidFill>
              </a:rPr>
              <a:t> uvedené v příloze I Nařízení 1144/2015:</a:t>
            </a:r>
          </a:p>
          <a:p>
            <a:pPr marL="342900" lvl="1" indent="-342900" algn="just">
              <a:lnSpc>
                <a:spcPct val="150000"/>
              </a:lnSpc>
              <a:buClr>
                <a:srgbClr val="2A373E"/>
              </a:buClr>
              <a:buSzPct val="90000"/>
              <a:buFont typeface="Arial" pitchFamily="34" charset="0"/>
              <a:buChar char="•"/>
              <a:defRPr/>
            </a:pPr>
            <a:r>
              <a:rPr lang="cs-CZ" dirty="0">
                <a:solidFill>
                  <a:srgbClr val="F36523"/>
                </a:solidFill>
              </a:rPr>
              <a:t>pivo; čokoláda a odvozené produkty; chléb, pečivo, cukrářské výrobky, cukrovinky, sušenky a ostatní pekařské zboží; nápoje vyrobené z rostlinných výtažků; těstoviny; sůl; přírodní gumy a pryskyřice; hořčičná pasta; kukuřice cukrová; bavlna.</a:t>
            </a:r>
          </a:p>
          <a:p>
            <a:pPr algn="just">
              <a:lnSpc>
                <a:spcPct val="150000"/>
              </a:lnSpc>
              <a:buClr>
                <a:srgbClr val="F36523"/>
              </a:buClr>
              <a:buFont typeface="Arial" panose="020B0604020202020204" pitchFamily="34" charset="0"/>
              <a:buChar char="•"/>
            </a:pPr>
            <a:r>
              <a:rPr lang="cs-CZ" sz="1400" b="1" dirty="0"/>
              <a:t>režimy jakosti </a:t>
            </a:r>
            <a:r>
              <a:rPr lang="cs-CZ" sz="1400" dirty="0"/>
              <a:t>– chráněná značení původu CHOP/CHZO/ZTS, horský produkt</a:t>
            </a:r>
          </a:p>
          <a:p>
            <a:pPr algn="just">
              <a:lnSpc>
                <a:spcPct val="150000"/>
              </a:lnSpc>
              <a:buClr>
                <a:srgbClr val="F36523"/>
              </a:buClr>
              <a:buFont typeface="Arial" panose="020B0604020202020204" pitchFamily="34" charset="0"/>
              <a:buChar char="•"/>
            </a:pPr>
            <a:r>
              <a:rPr lang="cs-CZ" sz="1400" b="1" dirty="0"/>
              <a:t>ekologický způsob produkce </a:t>
            </a:r>
            <a:r>
              <a:rPr lang="cs-CZ" sz="1400" dirty="0"/>
              <a:t>-  bioprodukty a ekozemědělství</a:t>
            </a:r>
          </a:p>
          <a:p>
            <a:pPr algn="just">
              <a:lnSpc>
                <a:spcPct val="150000"/>
              </a:lnSpc>
              <a:buClr>
                <a:srgbClr val="F36523"/>
              </a:buClr>
              <a:buFont typeface="Arial" panose="020B0604020202020204" pitchFamily="34" charset="0"/>
              <a:buChar char="•"/>
            </a:pPr>
            <a:r>
              <a:rPr lang="cs-CZ" sz="1400" b="1" dirty="0"/>
              <a:t>grafický symbol zvláštních jakostních zemědělských produktů z nejvzdálenějších regionů Unie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1528368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63784"/>
            <a:ext cx="3615959" cy="444216"/>
          </a:xfrm>
        </p:spPr>
        <p:txBody>
          <a:bodyPr/>
          <a:lstStyle/>
          <a:p>
            <a:r>
              <a:rPr lang="cs-CZ" dirty="0"/>
              <a:t>Uvádění původu produktů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může být uváděn </a:t>
            </a:r>
            <a:r>
              <a:rPr lang="cs-CZ" b="1" dirty="0"/>
              <a:t>název členského státu </a:t>
            </a:r>
            <a:r>
              <a:rPr lang="cs-CZ" dirty="0"/>
              <a:t>nebo společný nadnárodní původ 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pouze na </a:t>
            </a:r>
            <a:r>
              <a:rPr lang="cs-CZ" b="1" dirty="0"/>
              <a:t>vizuálních informačních a propagačních materiálech</a:t>
            </a:r>
            <a:r>
              <a:rPr lang="cs-CZ" dirty="0"/>
              <a:t>, nesmí být zmíněn v audio materiálech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uvedení původu doplňuje hlavní sdělení Unie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/>
              <a:t>vnitřní trh </a:t>
            </a:r>
            <a:r>
              <a:rPr lang="cs-CZ" dirty="0"/>
              <a:t>– odkaz na původ vždy druhotný ve vztahu k hlavnímu sdělení kampaně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/>
              <a:t>třetí země </a:t>
            </a:r>
            <a:r>
              <a:rPr lang="cs-CZ" dirty="0"/>
              <a:t>– odkaz na původ může být na stejné úrovni jako hlavní poselství kampaně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/>
              <a:t>produkty CHOP/CHZO/ZTS </a:t>
            </a:r>
            <a:r>
              <a:rPr lang="cs-CZ" dirty="0"/>
              <a:t>– původ může být uváděn bez omezení</a:t>
            </a:r>
          </a:p>
        </p:txBody>
      </p:sp>
    </p:spTree>
    <p:extLst>
      <p:ext uri="{BB962C8B-B14F-4D97-AF65-F5344CB8AC3E}">
        <p14:creationId xmlns:p14="http://schemas.microsoft.com/office/powerpoint/2010/main" val="35137144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63784"/>
            <a:ext cx="3615959" cy="444216"/>
          </a:xfrm>
        </p:spPr>
        <p:txBody>
          <a:bodyPr/>
          <a:lstStyle/>
          <a:p>
            <a:r>
              <a:rPr lang="cs-CZ" dirty="0"/>
              <a:t>Uvádění původu produktů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označení původu může být vyjádřeno přímo (slovně) nebo nepřímo (graficky)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/>
              <a:t>národní režimy kvality</a:t>
            </a:r>
            <a:r>
              <a:rPr lang="cs-CZ" dirty="0"/>
              <a:t>, které se vztahují k původu mohou zmínit tento původ za předpokladu, že toto sdělení je druhotné k hlavnímu sdělení kampaně (vnitřní trh), v případě třetích zemí může být na stejné úrovni jako hlavní poselství </a:t>
            </a:r>
            <a:r>
              <a:rPr lang="cs-CZ" dirty="0" smtClean="0"/>
              <a:t>kampaně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/>
          </a:p>
          <a:p>
            <a:pPr marL="0" indent="0">
              <a:lnSpc>
                <a:spcPct val="150000"/>
              </a:lnSpc>
            </a:pPr>
            <a:r>
              <a:rPr lang="cs-CZ" dirty="0"/>
              <a:t/>
            </a:r>
            <a:br>
              <a:rPr lang="cs-CZ" dirty="0"/>
            </a:b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905" y="4941168"/>
            <a:ext cx="3238095" cy="10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6482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63784"/>
            <a:ext cx="3853203" cy="444216"/>
          </a:xfrm>
        </p:spPr>
        <p:txBody>
          <a:bodyPr/>
          <a:lstStyle/>
          <a:p>
            <a:r>
              <a:rPr lang="cs-CZ" dirty="0"/>
              <a:t>Uvádění obchodních značek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každá značka musí být stejně viditelná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grafické znázornění musí mít menší formát než hlavní poselství kampaně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minimálně </a:t>
            </a:r>
            <a:r>
              <a:rPr lang="cs-CZ" b="1" dirty="0"/>
              <a:t>5 značek</a:t>
            </a:r>
            <a:r>
              <a:rPr lang="cs-CZ" dirty="0"/>
              <a:t>, maximálně </a:t>
            </a:r>
            <a:r>
              <a:rPr lang="cs-CZ" b="1" dirty="0"/>
              <a:t>5% plochy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značky mohou být viditelné pouze </a:t>
            </a:r>
            <a:r>
              <a:rPr lang="cs-CZ" b="1" dirty="0"/>
              <a:t>při předváděcích akcích </a:t>
            </a:r>
            <a:r>
              <a:rPr lang="cs-CZ" dirty="0"/>
              <a:t>či </a:t>
            </a:r>
            <a:r>
              <a:rPr lang="cs-CZ" b="1" dirty="0"/>
              <a:t>ochutnávkách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značky mohou být uvedeny na </a:t>
            </a:r>
            <a:r>
              <a:rPr lang="cs-CZ" b="1" dirty="0"/>
              <a:t>informačních a propagačních materiálech </a:t>
            </a:r>
            <a:r>
              <a:rPr lang="cs-CZ" dirty="0"/>
              <a:t>předkládaných nebo rozdávaných na předváděcích akcích a ochutnávkách, nesmí být uváděny v audio materiálech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01615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63784"/>
            <a:ext cx="6658458" cy="444216"/>
          </a:xfrm>
        </p:spPr>
        <p:txBody>
          <a:bodyPr/>
          <a:lstStyle/>
          <a:p>
            <a:r>
              <a:rPr lang="cs-CZ" dirty="0" smtClean="0"/>
              <a:t>Kompetence SZIF v rámci propagačních opatření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poskytování </a:t>
            </a:r>
            <a:r>
              <a:rPr lang="cs-CZ" b="1" dirty="0"/>
              <a:t>konzultací</a:t>
            </a:r>
            <a:r>
              <a:rPr lang="cs-CZ" dirty="0"/>
              <a:t> potenciálním žadatelům ve spolupráci s Ministerstvem zemědělství ČR před předložením programu agentuře CHAFEA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v případě zájmu o konzultaci požádá příslušná organizace dopisem spolu s návrhem programu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b="1" dirty="0"/>
              <a:t>stanovisko</a:t>
            </a:r>
            <a:r>
              <a:rPr lang="cs-CZ" dirty="0"/>
              <a:t> k programu - doporučení, které je nezávazné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informuje žadatele o </a:t>
            </a:r>
            <a:r>
              <a:rPr lang="cs-CZ" b="1" dirty="0"/>
              <a:t>výsledku hodnocení programu </a:t>
            </a:r>
            <a:r>
              <a:rPr lang="cs-CZ" dirty="0"/>
              <a:t>a návazných krocích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zveřejňuje důležité informace (roční pracovní program, výzva)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826381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63784"/>
            <a:ext cx="6658458" cy="444216"/>
          </a:xfrm>
        </p:spPr>
        <p:txBody>
          <a:bodyPr/>
          <a:lstStyle/>
          <a:p>
            <a:r>
              <a:rPr lang="cs-CZ" dirty="0"/>
              <a:t>Kompetence SZIF v rámci propagačních opatření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 smtClean="0"/>
              <a:t>„</a:t>
            </a:r>
            <a:r>
              <a:rPr lang="cs-CZ" b="1" dirty="0" err="1"/>
              <a:t>policy</a:t>
            </a:r>
            <a:r>
              <a:rPr lang="cs-CZ" b="1" dirty="0"/>
              <a:t> </a:t>
            </a:r>
            <a:r>
              <a:rPr lang="cs-CZ" b="1" dirty="0" err="1"/>
              <a:t>implementing</a:t>
            </a:r>
            <a:r>
              <a:rPr lang="cs-CZ" dirty="0"/>
              <a:t>“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provádí </a:t>
            </a:r>
            <a:r>
              <a:rPr lang="cs-CZ" b="1" dirty="0"/>
              <a:t>administraci</a:t>
            </a:r>
            <a:r>
              <a:rPr lang="cs-CZ" dirty="0"/>
              <a:t> propagačních opatření u jednoduchých </a:t>
            </a:r>
            <a:r>
              <a:rPr lang="cs-CZ" dirty="0" smtClean="0"/>
              <a:t>programů</a:t>
            </a:r>
            <a:endParaRPr lang="cs-CZ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uzavření </a:t>
            </a:r>
            <a:r>
              <a:rPr lang="cs-CZ" b="1" dirty="0"/>
              <a:t>smlouvy</a:t>
            </a:r>
            <a:r>
              <a:rPr lang="cs-CZ" dirty="0"/>
              <a:t> s </a:t>
            </a:r>
            <a:r>
              <a:rPr lang="cs-CZ" dirty="0" smtClean="0"/>
              <a:t>žadatelem (vyplacení zálohy)</a:t>
            </a:r>
            <a:endParaRPr lang="cs-CZ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 smtClean="0"/>
              <a:t>výplata </a:t>
            </a:r>
            <a:r>
              <a:rPr lang="cs-CZ" dirty="0"/>
              <a:t>finančních prostředků (průběžná platba – 1x ročně a výplata zůstatku)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komunikace se žadateli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 smtClean="0"/>
              <a:t>administrativní kontrola, kontrola </a:t>
            </a:r>
            <a:r>
              <a:rPr lang="cs-CZ" dirty="0"/>
              <a:t>na </a:t>
            </a:r>
            <a:r>
              <a:rPr lang="cs-CZ" dirty="0" smtClean="0"/>
              <a:t>místě, reporting EK 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>
                <a:hlinkClick r:id="rId2"/>
              </a:rPr>
              <a:t>https://www.szif.cz/cs/eu-propagace-zemedelskych-produktu</a:t>
            </a:r>
            <a:endParaRPr lang="cs-CZ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/>
          </a:p>
          <a:p>
            <a:endParaRPr lang="cs-CZ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9104310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63784"/>
            <a:ext cx="4508831" cy="444216"/>
          </a:xfrm>
        </p:spPr>
        <p:txBody>
          <a:bodyPr/>
          <a:lstStyle/>
          <a:p>
            <a:r>
              <a:rPr lang="cs-CZ" dirty="0" smtClean="0"/>
              <a:t>Aktuální programy žadatelů z ČR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5576" y="2060848"/>
            <a:ext cx="7920000" cy="3960440"/>
          </a:xfrm>
        </p:spPr>
        <p:txBody>
          <a:bodyPr/>
          <a:lstStyle/>
          <a:p>
            <a:pPr marL="0" indent="0" algn="just">
              <a:lnSpc>
                <a:spcPct val="150000"/>
              </a:lnSpc>
            </a:pPr>
            <a:r>
              <a:rPr lang="cs-CZ" b="1" dirty="0"/>
              <a:t>Kvalita z Evropy – chutě s příběhem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propagace evropského systému značení kvality (CHOP, CHZO, ZTS</a:t>
            </a:r>
            <a:r>
              <a:rPr lang="cs-CZ" dirty="0" smtClean="0"/>
              <a:t>)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 smtClean="0"/>
              <a:t>žadatel Potravinářská komora ČR, </a:t>
            </a:r>
            <a:r>
              <a:rPr lang="cs-CZ" dirty="0"/>
              <a:t>období 2015 – 2018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 smtClean="0"/>
              <a:t>trh České republiky a Slovenska</a:t>
            </a:r>
            <a:endParaRPr lang="cs-CZ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 smtClean="0"/>
              <a:t>celkový </a:t>
            </a:r>
            <a:r>
              <a:rPr lang="cs-CZ" dirty="0"/>
              <a:t>rozpočet </a:t>
            </a:r>
            <a:r>
              <a:rPr lang="cs-CZ" dirty="0" smtClean="0"/>
              <a:t>3,7 mil. EUR, z </a:t>
            </a:r>
            <a:r>
              <a:rPr lang="cs-CZ" dirty="0"/>
              <a:t>toho </a:t>
            </a:r>
            <a:r>
              <a:rPr lang="cs-CZ" dirty="0" smtClean="0"/>
              <a:t>EU 1,85 mil. EUR</a:t>
            </a: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4" name="Obrázek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0" b="1860"/>
          <a:stretch/>
        </p:blipFill>
        <p:spPr bwMode="auto">
          <a:xfrm>
            <a:off x="5580112" y="4149080"/>
            <a:ext cx="3347085" cy="1813560"/>
          </a:xfrm>
          <a:prstGeom prst="rect">
            <a:avLst/>
          </a:prstGeom>
          <a:noFill/>
          <a:ln w="12700">
            <a:solidFill>
              <a:schemeClr val="accent2"/>
            </a:solidFill>
          </a:ln>
          <a:effectLst>
            <a:outerShdw blurRad="76200" dist="50800" dir="2700000" algn="tl" rotWithShape="0">
              <a:schemeClr val="accent6">
                <a:lumMod val="50000"/>
                <a:alpha val="40000"/>
              </a:scheme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5030482"/>
            <a:ext cx="2704762" cy="63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7063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0000" y="1463784"/>
            <a:ext cx="4508831" cy="444216"/>
          </a:xfrm>
        </p:spPr>
        <p:txBody>
          <a:bodyPr/>
          <a:lstStyle/>
          <a:p>
            <a:r>
              <a:rPr lang="cs-CZ" dirty="0"/>
              <a:t>Aktuální programy žadatelů z ČR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EU Milky </a:t>
            </a:r>
            <a:r>
              <a:rPr lang="cs-CZ" b="1" dirty="0" err="1"/>
              <a:t>Way</a:t>
            </a:r>
            <a:r>
              <a:rPr lang="cs-CZ" b="1" dirty="0"/>
              <a:t>/EU Mléčná cesta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propagace mléčných výrobků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žadatel Českomoravský svaz mlékárenský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trh Libanonu, Spojených arabských emirátů, Saúdské </a:t>
            </a:r>
            <a:r>
              <a:rPr lang="cs-CZ" dirty="0" smtClean="0"/>
              <a:t>Arábie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 smtClean="0"/>
              <a:t>období 2016 – 2019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dirty="0"/>
              <a:t>celkový rozpočet </a:t>
            </a:r>
            <a:r>
              <a:rPr lang="cs-CZ" dirty="0" smtClean="0"/>
              <a:t>5,1 mil. EUR, z </a:t>
            </a:r>
            <a:r>
              <a:rPr lang="cs-CZ" dirty="0"/>
              <a:t>toho </a:t>
            </a:r>
            <a:r>
              <a:rPr lang="cs-CZ" dirty="0" smtClean="0"/>
              <a:t>EU 2,55 mil. EUR</a:t>
            </a:r>
            <a:endParaRPr lang="cs-CZ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 smtClean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/>
          </a:p>
          <a:p>
            <a:pPr marL="0" indent="0" algn="just">
              <a:lnSpc>
                <a:spcPct val="150000"/>
              </a:lnSpc>
            </a:pPr>
            <a:endParaRPr lang="cs-CZ" dirty="0" smtClean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/>
          </a:p>
          <a:p>
            <a:pPr marL="0" indent="0" algn="just">
              <a:lnSpc>
                <a:spcPct val="150000"/>
              </a:lnSpc>
            </a:pPr>
            <a:endParaRPr lang="cs-CZ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5" name="Obrázek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2" b="1425"/>
          <a:stretch/>
        </p:blipFill>
        <p:spPr bwMode="auto">
          <a:xfrm>
            <a:off x="5076056" y="4653136"/>
            <a:ext cx="3664014" cy="1268166"/>
          </a:xfrm>
          <a:prstGeom prst="rect">
            <a:avLst/>
          </a:prstGeom>
          <a:noFill/>
          <a:ln w="12700" cap="flat" cmpd="sng" algn="ctr">
            <a:solidFill>
              <a:srgbClr val="ED7D3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st="50800" dir="2700000" algn="tl" rotWithShape="0">
              <a:srgbClr val="70AD47">
                <a:lumMod val="50000"/>
                <a:alpha val="4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633112"/>
            <a:ext cx="1088708" cy="110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890327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spcBef>
                <a:spcPct val="0"/>
              </a:spcBef>
            </a:pPr>
            <a:endParaRPr lang="cs-CZ" b="1" dirty="0" smtClean="0">
              <a:solidFill>
                <a:srgbClr val="215112"/>
              </a:solidFill>
            </a:endParaRPr>
          </a:p>
          <a:p>
            <a:pPr algn="ctr">
              <a:spcBef>
                <a:spcPct val="0"/>
              </a:spcBef>
            </a:pPr>
            <a:endParaRPr lang="cs-CZ" b="1" dirty="0">
              <a:solidFill>
                <a:srgbClr val="215112"/>
              </a:solidFill>
            </a:endParaRPr>
          </a:p>
          <a:p>
            <a:pPr algn="ctr">
              <a:spcBef>
                <a:spcPct val="0"/>
              </a:spcBef>
            </a:pPr>
            <a:endParaRPr lang="cs-CZ" b="1" dirty="0" smtClean="0">
              <a:solidFill>
                <a:srgbClr val="215112"/>
              </a:solidFill>
            </a:endParaRPr>
          </a:p>
          <a:p>
            <a:pPr algn="ctr">
              <a:spcBef>
                <a:spcPct val="0"/>
              </a:spcBef>
            </a:pPr>
            <a:endParaRPr lang="cs-CZ" b="1" dirty="0">
              <a:solidFill>
                <a:srgbClr val="215112"/>
              </a:solidFill>
            </a:endParaRPr>
          </a:p>
          <a:p>
            <a:pPr algn="ctr">
              <a:spcBef>
                <a:spcPct val="0"/>
              </a:spcBef>
            </a:pPr>
            <a:endParaRPr lang="cs-CZ" b="1" dirty="0" smtClean="0">
              <a:solidFill>
                <a:srgbClr val="215112"/>
              </a:solidFill>
            </a:endParaRPr>
          </a:p>
          <a:p>
            <a:pPr algn="ctr">
              <a:spcBef>
                <a:spcPct val="0"/>
              </a:spcBef>
            </a:pPr>
            <a:endParaRPr lang="cs-CZ" b="1" dirty="0">
              <a:solidFill>
                <a:srgbClr val="215112"/>
              </a:solidFill>
            </a:endParaRPr>
          </a:p>
          <a:p>
            <a:pPr algn="ctr">
              <a:spcBef>
                <a:spcPct val="0"/>
              </a:spcBef>
            </a:pPr>
            <a:r>
              <a:rPr lang="cs-CZ" b="1" dirty="0" smtClean="0">
                <a:solidFill>
                  <a:srgbClr val="215112"/>
                </a:solidFill>
              </a:rPr>
              <a:t>Děkuji </a:t>
            </a:r>
            <a:r>
              <a:rPr lang="cs-CZ" b="1" dirty="0">
                <a:solidFill>
                  <a:srgbClr val="215112"/>
                </a:solidFill>
              </a:rPr>
              <a:t>za pozornost</a:t>
            </a:r>
          </a:p>
          <a:p>
            <a:pPr algn="ctr">
              <a:spcBef>
                <a:spcPct val="0"/>
              </a:spcBef>
            </a:pPr>
            <a:endParaRPr lang="cs-CZ" b="1" dirty="0">
              <a:solidFill>
                <a:srgbClr val="215112"/>
              </a:solidFill>
            </a:endParaRPr>
          </a:p>
          <a:p>
            <a:pPr algn="ctr">
              <a:spcBef>
                <a:spcPct val="0"/>
              </a:spcBef>
            </a:pPr>
            <a:r>
              <a:rPr lang="cs-CZ" sz="1100" b="1" dirty="0" smtClean="0">
                <a:solidFill>
                  <a:srgbClr val="215112"/>
                </a:solidFill>
              </a:rPr>
              <a:t>propagace.eu@szif.cz</a:t>
            </a:r>
            <a:endParaRPr lang="cs-CZ" sz="1100" b="1" dirty="0">
              <a:solidFill>
                <a:srgbClr val="215112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8004932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Šablona pro prezentace SZIF">
  <a:themeElements>
    <a:clrScheme name="Szif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Szif">
      <a:majorFont>
        <a:latin typeface="Verdana"/>
        <a:ea typeface=""/>
        <a:cs typeface=""/>
      </a:majorFont>
      <a:minorFont>
        <a:latin typeface="Arial Black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EF6EB"/>
        </a:solidFill>
        <a:ln w="3175" cap="flat" cmpd="sng" algn="ctr">
          <a:solidFill>
            <a:srgbClr val="21511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457200" marR="0" indent="-45720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EF6EB"/>
        </a:solidFill>
        <a:ln w="3175" cap="flat" cmpd="sng" algn="ctr">
          <a:solidFill>
            <a:srgbClr val="21511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457200" marR="0" indent="-45720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zif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zif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zif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zif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Šablona pro prezentace SZIF</Template>
  <TotalTime>792</TotalTime>
  <Words>779</Words>
  <Application>Microsoft Office PowerPoint</Application>
  <PresentationFormat>Předvádění na obrazovce (4:3)</PresentationFormat>
  <Paragraphs>98</Paragraphs>
  <Slides>14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Times New Roman</vt:lpstr>
      <vt:lpstr>Verdana</vt:lpstr>
      <vt:lpstr>Wingdings</vt:lpstr>
      <vt:lpstr>Šablona pro prezentace SZIF</vt:lpstr>
      <vt:lpstr>Administrace propagačních opatření spolufinancovaných  EU v České republice Mgr. Helena Poláčková Oddělení dotací včelařských opatření, cukru a propagace  Státní zemědělský intervenční fond</vt:lpstr>
      <vt:lpstr>Obsah</vt:lpstr>
      <vt:lpstr> Propagační opatření pro zemědělské produkty</vt:lpstr>
      <vt:lpstr>Propagační opatření pro zemědělské produkty</vt:lpstr>
      <vt:lpstr>Kdo může podat žádost o program</vt:lpstr>
      <vt:lpstr>Co je možné propagovat</vt:lpstr>
      <vt:lpstr>Uvádění původu produktů</vt:lpstr>
      <vt:lpstr>Uvádění původu produktů</vt:lpstr>
      <vt:lpstr>Uvádění obchodních značek</vt:lpstr>
      <vt:lpstr>Kompetence SZIF v rámci propagačních opatření </vt:lpstr>
      <vt:lpstr>Kompetence SZIF v rámci propagačních opatření </vt:lpstr>
      <vt:lpstr>Aktuální programy žadatelů z ČR</vt:lpstr>
      <vt:lpstr>Aktuální programy žadatelů z ČR</vt:lpstr>
      <vt:lpstr>Prezentace aplikace PowerPoint</vt:lpstr>
    </vt:vector>
  </TitlesOfParts>
  <Company>MÉDEA a.s.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Michaela Černá</dc:creator>
  <cp:lastModifiedBy>Poláčková Helena Mgr.</cp:lastModifiedBy>
  <cp:revision>82</cp:revision>
  <cp:lastPrinted>2018-04-17T11:42:07Z</cp:lastPrinted>
  <dcterms:created xsi:type="dcterms:W3CDTF">2015-03-03T08:34:53Z</dcterms:created>
  <dcterms:modified xsi:type="dcterms:W3CDTF">2018-04-17T12:04:33Z</dcterms:modified>
</cp:coreProperties>
</file>